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comment2.xml" ContentType="application/vnd.openxmlformats-officedocument.presentationml.comments+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omments/comment3.xml" ContentType="application/vnd.openxmlformats-officedocument.presentationml.comment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12.xml" ContentType="application/vnd.openxmlformats-officedocument.drawingml.chart+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14.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48"/>
  </p:notesMasterIdLst>
  <p:sldIdLst>
    <p:sldId id="259" r:id="rId5"/>
    <p:sldId id="523" r:id="rId6"/>
    <p:sldId id="258" r:id="rId7"/>
    <p:sldId id="280" r:id="rId8"/>
    <p:sldId id="3405" r:id="rId9"/>
    <p:sldId id="474" r:id="rId10"/>
    <p:sldId id="261" r:id="rId11"/>
    <p:sldId id="595" r:id="rId12"/>
    <p:sldId id="596" r:id="rId13"/>
    <p:sldId id="3390" r:id="rId14"/>
    <p:sldId id="3347" r:id="rId15"/>
    <p:sldId id="513" r:id="rId16"/>
    <p:sldId id="504" r:id="rId17"/>
    <p:sldId id="3389" r:id="rId18"/>
    <p:sldId id="3348" r:id="rId19"/>
    <p:sldId id="3349" r:id="rId20"/>
    <p:sldId id="304" r:id="rId21"/>
    <p:sldId id="3391" r:id="rId22"/>
    <p:sldId id="360" r:id="rId23"/>
    <p:sldId id="377" r:id="rId24"/>
    <p:sldId id="337" r:id="rId25"/>
    <p:sldId id="358" r:id="rId26"/>
    <p:sldId id="303" r:id="rId27"/>
    <p:sldId id="342" r:id="rId28"/>
    <p:sldId id="3402" r:id="rId29"/>
    <p:sldId id="331" r:id="rId30"/>
    <p:sldId id="3401" r:id="rId31"/>
    <p:sldId id="408" r:id="rId32"/>
    <p:sldId id="407" r:id="rId33"/>
    <p:sldId id="394" r:id="rId34"/>
    <p:sldId id="396" r:id="rId35"/>
    <p:sldId id="431" r:id="rId36"/>
    <p:sldId id="363" r:id="rId37"/>
    <p:sldId id="3393" r:id="rId38"/>
    <p:sldId id="3386" r:id="rId39"/>
    <p:sldId id="3396" r:id="rId40"/>
    <p:sldId id="290" r:id="rId41"/>
    <p:sldId id="514" r:id="rId42"/>
    <p:sldId id="510" r:id="rId43"/>
    <p:sldId id="289" r:id="rId44"/>
    <p:sldId id="3397" r:id="rId45"/>
    <p:sldId id="3408" r:id="rId46"/>
    <p:sldId id="3407"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ver, Natalie (CFSA)" initials="CN(" lastIdx="4" clrIdx="0"/>
  <p:cmAuthor id="2" name="Sermons, Lydia (CFSA)" initials="SL(" lastIdx="5" clrIdx="1">
    <p:extLst>
      <p:ext uri="{19B8F6BF-5375-455C-9EA6-DF929625EA0E}">
        <p15:presenceInfo xmlns:p15="http://schemas.microsoft.com/office/powerpoint/2012/main" userId="S::Lydia.Sermons@cfsa.dc.gov::8e166c86-3aa2-4bb4-aeab-ab23e4d96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86B5"/>
    <a:srgbClr val="F19DE4"/>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FD670-AF44-4246-9469-565B23445E33}" v="1063" dt="2020-01-29T18:31:04.250"/>
    <p1510:client id="{F4F0CC45-4748-4B33-A47A-A32D2A17BCBA}" v="116" dt="2020-01-29T18:23:33.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86797" autoAdjust="0"/>
  </p:normalViewPr>
  <p:slideViewPr>
    <p:cSldViewPr snapToGrid="0">
      <p:cViewPr varScale="1">
        <p:scale>
          <a:sx n="67" d="100"/>
          <a:sy n="67" d="100"/>
        </p:scale>
        <p:origin x="56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2" Type="http://schemas.openxmlformats.org/officeDocument/2006/relationships/oleObject" Target="file:///C:\Users\ashanti.smith\Documents\Acceptable%20Investigation%20Review%20Survey%20-&#160;January%202019%20Unacceptable.xlsx" TargetMode="External"/><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talaya.williams\Documents\QSR%20In-Home%20Exit%20Conference\In-Home%20Data%202019.xlsx" TargetMode="External"/><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talaya.williams\Documents\QSR%20In-Home%20Exit%20Conference\In-Home%20Data%202019.xlsx" TargetMode="External"/><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halonda.knox\Documents\Management%20Analyst\Demographic%20Slide%20Reque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F19DE4"/>
              </a:solidFill>
              <a:ln w="19050">
                <a:solidFill>
                  <a:srgbClr val="F19DE4"/>
                </a:solidFill>
              </a:ln>
              <a:effectLst/>
            </c:spPr>
            <c:extLst>
              <c:ext xmlns:c16="http://schemas.microsoft.com/office/drawing/2014/chart" uri="{C3380CC4-5D6E-409C-BE32-E72D297353CC}">
                <c16:uniqueId val="{00000001-1195-4135-BB0D-E282A1022F4E}"/>
              </c:ext>
            </c:extLst>
          </c:dPt>
          <c:dPt>
            <c:idx val="1"/>
            <c:bubble3D val="0"/>
            <c:spPr>
              <a:solidFill>
                <a:srgbClr val="0186B5"/>
              </a:solidFill>
              <a:ln w="19050">
                <a:solidFill>
                  <a:schemeClr val="lt1"/>
                </a:solidFill>
              </a:ln>
              <a:effectLst/>
            </c:spPr>
            <c:extLst>
              <c:ext xmlns:c16="http://schemas.microsoft.com/office/drawing/2014/chart" uri="{C3380CC4-5D6E-409C-BE32-E72D297353CC}">
                <c16:uniqueId val="{00000002-1195-4135-BB0D-E282A1022F4E}"/>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6="http://schemas.microsoft.com/office/drawing/2014/chart" uri="{C3380CC4-5D6E-409C-BE32-E72D297353CC}">
                  <c16:uniqueId val="{00000001-1195-4135-BB0D-E282A1022F4E}"/>
                </c:ext>
              </c:extLst>
            </c:dLbl>
            <c:dLbl>
              <c:idx val="1"/>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fld id="{943C84A0-522B-415E-9F63-FD7BA071F380}" type="VALUE">
                      <a:rPr lang="en-US" b="0"/>
                      <a:pPr>
                        <a:defRPr sz="2000"/>
                      </a:pPr>
                      <a:t>[VALUE]</a:t>
                    </a:fld>
                    <a:r>
                      <a:rPr lang="en-US" b="0" baseline="0" dirty="0"/>
                      <a:t>, </a:t>
                    </a:r>
                    <a:fld id="{C74FDF13-C44B-4BDE-989A-3DAD0B149CD5}" type="PERCENTAGE">
                      <a:rPr lang="en-US" b="0" baseline="0"/>
                      <a:pPr>
                        <a:defRPr sz="2000"/>
                      </a:pPr>
                      <a:t>[PERCENTAGE]</a:t>
                    </a:fld>
                    <a:endParaRPr lang="en-US" b="0" baseline="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95-4135-BB0D-E282A1022F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Out of Home</c:v>
                </c:pt>
                <c:pt idx="1">
                  <c:v>In Home</c:v>
                </c:pt>
              </c:strCache>
            </c:strRef>
          </c:cat>
          <c:val>
            <c:numRef>
              <c:f>Sheet1!$B$2:$B$3</c:f>
              <c:numCache>
                <c:formatCode>General</c:formatCode>
                <c:ptCount val="2"/>
                <c:pt idx="0">
                  <c:v>768</c:v>
                </c:pt>
                <c:pt idx="1">
                  <c:v>1376</c:v>
                </c:pt>
              </c:numCache>
            </c:numRef>
          </c:val>
          <c:extLst>
            <c:ext xmlns:c16="http://schemas.microsoft.com/office/drawing/2014/chart" uri="{C3380CC4-5D6E-409C-BE32-E72D297353CC}">
              <c16:uniqueId val="{00000000-1195-4135-BB0D-E282A1022F4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28688546981568E-2"/>
          <c:y val="4.0890447184667951E-2"/>
          <c:w val="0.93195346657052058"/>
          <c:h val="0.78470265933739414"/>
        </c:manualLayout>
      </c:layout>
      <c:barChart>
        <c:barDir val="col"/>
        <c:grouping val="clustered"/>
        <c:varyColors val="0"/>
        <c:ser>
          <c:idx val="0"/>
          <c:order val="0"/>
          <c:tx>
            <c:strRef>
              <c:f>Sheet1!$B$1</c:f>
              <c:strCache>
                <c:ptCount val="1"/>
                <c:pt idx="0">
                  <c:v>Monthly Compliance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April</c:v>
                </c:pt>
                <c:pt idx="1">
                  <c:v>May</c:v>
                </c:pt>
                <c:pt idx="2">
                  <c:v>June</c:v>
                </c:pt>
                <c:pt idx="3">
                  <c:v>July</c:v>
                </c:pt>
                <c:pt idx="4">
                  <c:v>August</c:v>
                </c:pt>
                <c:pt idx="5">
                  <c:v>September</c:v>
                </c:pt>
                <c:pt idx="6">
                  <c:v>October</c:v>
                </c:pt>
                <c:pt idx="7">
                  <c:v>November</c:v>
                </c:pt>
                <c:pt idx="8">
                  <c:v>December</c:v>
                </c:pt>
              </c:strCache>
            </c:strRef>
          </c:cat>
          <c:val>
            <c:numRef>
              <c:f>Sheet1!$B$2:$B$10</c:f>
              <c:numCache>
                <c:formatCode>0%</c:formatCode>
                <c:ptCount val="9"/>
                <c:pt idx="0">
                  <c:v>0.75</c:v>
                </c:pt>
                <c:pt idx="1">
                  <c:v>0.95</c:v>
                </c:pt>
                <c:pt idx="2">
                  <c:v>0.97</c:v>
                </c:pt>
                <c:pt idx="3">
                  <c:v>1</c:v>
                </c:pt>
                <c:pt idx="4">
                  <c:v>1</c:v>
                </c:pt>
                <c:pt idx="5">
                  <c:v>1</c:v>
                </c:pt>
                <c:pt idx="6">
                  <c:v>1</c:v>
                </c:pt>
                <c:pt idx="7">
                  <c:v>1</c:v>
                </c:pt>
                <c:pt idx="8">
                  <c:v>0.99</c:v>
                </c:pt>
              </c:numCache>
            </c:numRef>
          </c:val>
          <c:extLst>
            <c:ext xmlns:c16="http://schemas.microsoft.com/office/drawing/2014/chart" uri="{C3380CC4-5D6E-409C-BE32-E72D297353CC}">
              <c16:uniqueId val="{00000000-689D-403C-92FD-00CC2E750FB6}"/>
            </c:ext>
          </c:extLst>
        </c:ser>
        <c:dLbls>
          <c:showLegendKey val="0"/>
          <c:showVal val="0"/>
          <c:showCatName val="0"/>
          <c:showSerName val="0"/>
          <c:showPercent val="0"/>
          <c:showBubbleSize val="0"/>
        </c:dLbls>
        <c:gapWidth val="219"/>
        <c:overlap val="-27"/>
        <c:axId val="216411520"/>
        <c:axId val="216425600"/>
      </c:barChart>
      <c:lineChart>
        <c:grouping val="standard"/>
        <c:varyColors val="0"/>
        <c:ser>
          <c:idx val="1"/>
          <c:order val="1"/>
          <c:tx>
            <c:strRef>
              <c:f>Sheet1!$C$1</c:f>
              <c:strCache>
                <c:ptCount val="1"/>
                <c:pt idx="0">
                  <c:v>Target</c:v>
                </c:pt>
              </c:strCache>
            </c:strRef>
          </c:tx>
          <c:spPr>
            <a:ln w="28575" cap="rnd">
              <a:solidFill>
                <a:srgbClr val="FF0000"/>
              </a:solidFill>
              <a:round/>
            </a:ln>
            <a:effectLst/>
          </c:spPr>
          <c:marker>
            <c:symbol val="none"/>
          </c:marker>
          <c:cat>
            <c:strRef>
              <c:f>Sheet1!$A$2:$A$10</c:f>
              <c:strCache>
                <c:ptCount val="9"/>
                <c:pt idx="0">
                  <c:v>April</c:v>
                </c:pt>
                <c:pt idx="1">
                  <c:v>May</c:v>
                </c:pt>
                <c:pt idx="2">
                  <c:v>June</c:v>
                </c:pt>
                <c:pt idx="3">
                  <c:v>July</c:v>
                </c:pt>
                <c:pt idx="4">
                  <c:v>August</c:v>
                </c:pt>
                <c:pt idx="5">
                  <c:v>September</c:v>
                </c:pt>
                <c:pt idx="6">
                  <c:v>October</c:v>
                </c:pt>
                <c:pt idx="7">
                  <c:v>November</c:v>
                </c:pt>
                <c:pt idx="8">
                  <c:v>December</c:v>
                </c:pt>
              </c:strCache>
            </c:strRef>
          </c:cat>
          <c:val>
            <c:numRef>
              <c:f>Sheet1!$C$2:$C$10</c:f>
              <c:numCache>
                <c:formatCode>0%</c:formatCode>
                <c:ptCount val="9"/>
                <c:pt idx="0">
                  <c:v>0.9</c:v>
                </c:pt>
                <c:pt idx="1">
                  <c:v>0.9</c:v>
                </c:pt>
                <c:pt idx="2">
                  <c:v>0.9</c:v>
                </c:pt>
                <c:pt idx="3">
                  <c:v>0.9</c:v>
                </c:pt>
                <c:pt idx="4">
                  <c:v>0.9</c:v>
                </c:pt>
                <c:pt idx="5">
                  <c:v>0.9</c:v>
                </c:pt>
                <c:pt idx="6">
                  <c:v>0.9</c:v>
                </c:pt>
                <c:pt idx="7">
                  <c:v>0.9</c:v>
                </c:pt>
                <c:pt idx="8">
                  <c:v>0.9</c:v>
                </c:pt>
              </c:numCache>
            </c:numRef>
          </c:val>
          <c:smooth val="0"/>
          <c:extLst>
            <c:ext xmlns:c16="http://schemas.microsoft.com/office/drawing/2014/chart" uri="{C3380CC4-5D6E-409C-BE32-E72D297353CC}">
              <c16:uniqueId val="{00000001-689D-403C-92FD-00CC2E750FB6}"/>
            </c:ext>
          </c:extLst>
        </c:ser>
        <c:dLbls>
          <c:showLegendKey val="0"/>
          <c:showVal val="0"/>
          <c:showCatName val="0"/>
          <c:showSerName val="0"/>
          <c:showPercent val="0"/>
          <c:showBubbleSize val="0"/>
        </c:dLbls>
        <c:marker val="1"/>
        <c:smooth val="0"/>
        <c:axId val="216411520"/>
        <c:axId val="216425600"/>
      </c:lineChart>
      <c:catAx>
        <c:axId val="21641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6425600"/>
        <c:crosses val="autoZero"/>
        <c:auto val="1"/>
        <c:lblAlgn val="ctr"/>
        <c:lblOffset val="100"/>
        <c:noMultiLvlLbl val="0"/>
      </c:catAx>
      <c:valAx>
        <c:axId val="216425600"/>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641152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c:f>
              <c:strCache>
                <c:ptCount val="1"/>
                <c:pt idx="0">
                  <c:v>Acceptability</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Sheet1!$A$3:$A$10</c:f>
              <c:numCache>
                <c:formatCode>mmm\-yy</c:formatCode>
                <c:ptCount val="8"/>
                <c:pt idx="0">
                  <c:v>42156</c:v>
                </c:pt>
                <c:pt idx="1">
                  <c:v>42339</c:v>
                </c:pt>
                <c:pt idx="2">
                  <c:v>42522</c:v>
                </c:pt>
                <c:pt idx="3">
                  <c:v>42705</c:v>
                </c:pt>
                <c:pt idx="4">
                  <c:v>42887</c:v>
                </c:pt>
                <c:pt idx="5">
                  <c:v>43070</c:v>
                </c:pt>
                <c:pt idx="6">
                  <c:v>43252</c:v>
                </c:pt>
                <c:pt idx="7">
                  <c:v>43466</c:v>
                </c:pt>
              </c:numCache>
            </c:numRef>
          </c:cat>
          <c:val>
            <c:numRef>
              <c:f>Sheet1!$B$3:$B$10</c:f>
              <c:numCache>
                <c:formatCode>0%</c:formatCode>
                <c:ptCount val="8"/>
                <c:pt idx="0">
                  <c:v>0.65</c:v>
                </c:pt>
                <c:pt idx="1">
                  <c:v>0.73</c:v>
                </c:pt>
                <c:pt idx="2">
                  <c:v>0.75</c:v>
                </c:pt>
                <c:pt idx="3">
                  <c:v>0.72</c:v>
                </c:pt>
                <c:pt idx="4">
                  <c:v>0.75</c:v>
                </c:pt>
                <c:pt idx="5">
                  <c:v>0</c:v>
                </c:pt>
                <c:pt idx="6">
                  <c:v>0.66</c:v>
                </c:pt>
                <c:pt idx="7">
                  <c:v>0.73</c:v>
                </c:pt>
              </c:numCache>
            </c:numRef>
          </c:val>
          <c:extLst>
            <c:ext xmlns:c16="http://schemas.microsoft.com/office/drawing/2014/chart" uri="{C3380CC4-5D6E-409C-BE32-E72D297353CC}">
              <c16:uniqueId val="{00000000-C732-49D8-AEE4-77028C2DB449}"/>
            </c:ext>
          </c:extLst>
        </c:ser>
        <c:dLbls>
          <c:showLegendKey val="0"/>
          <c:showVal val="0"/>
          <c:showCatName val="0"/>
          <c:showSerName val="0"/>
          <c:showPercent val="0"/>
          <c:showBubbleSize val="0"/>
        </c:dLbls>
        <c:gapWidth val="219"/>
        <c:overlap val="-27"/>
        <c:axId val="854434928"/>
        <c:axId val="854458448"/>
      </c:barChart>
      <c:lineChart>
        <c:grouping val="standard"/>
        <c:varyColors val="0"/>
        <c:ser>
          <c:idx val="1"/>
          <c:order val="1"/>
          <c:tx>
            <c:strRef>
              <c:f>Sheet1!$C$2</c:f>
              <c:strCache>
                <c:ptCount val="1"/>
                <c:pt idx="0">
                  <c:v>Benchmark</c:v>
                </c:pt>
              </c:strCache>
            </c:strRef>
          </c:tx>
          <c:spPr>
            <a:ln w="28575" cap="rnd">
              <a:solidFill>
                <a:srgbClr val="FF0000"/>
              </a:solidFill>
              <a:round/>
            </a:ln>
            <a:effectLst/>
          </c:spPr>
          <c:marker>
            <c:symbol val="none"/>
          </c:marker>
          <c:cat>
            <c:numRef>
              <c:f>Sheet1!$A$3:$A$10</c:f>
              <c:numCache>
                <c:formatCode>mmm\-yy</c:formatCode>
                <c:ptCount val="8"/>
                <c:pt idx="0">
                  <c:v>42156</c:v>
                </c:pt>
                <c:pt idx="1">
                  <c:v>42339</c:v>
                </c:pt>
                <c:pt idx="2">
                  <c:v>42522</c:v>
                </c:pt>
                <c:pt idx="3">
                  <c:v>42705</c:v>
                </c:pt>
                <c:pt idx="4">
                  <c:v>42887</c:v>
                </c:pt>
                <c:pt idx="5">
                  <c:v>43070</c:v>
                </c:pt>
                <c:pt idx="6">
                  <c:v>43252</c:v>
                </c:pt>
                <c:pt idx="7">
                  <c:v>43466</c:v>
                </c:pt>
              </c:numCache>
            </c:numRef>
          </c:cat>
          <c:val>
            <c:numRef>
              <c:f>Sheet1!$C$3:$C$10</c:f>
              <c:numCache>
                <c:formatCode>0%</c:formatCode>
                <c:ptCount val="8"/>
                <c:pt idx="0">
                  <c:v>0.8</c:v>
                </c:pt>
                <c:pt idx="1">
                  <c:v>0.8</c:v>
                </c:pt>
                <c:pt idx="2">
                  <c:v>0.8</c:v>
                </c:pt>
                <c:pt idx="3">
                  <c:v>0.8</c:v>
                </c:pt>
                <c:pt idx="4">
                  <c:v>0.8</c:v>
                </c:pt>
                <c:pt idx="5">
                  <c:v>0.8</c:v>
                </c:pt>
                <c:pt idx="6">
                  <c:v>0.8</c:v>
                </c:pt>
                <c:pt idx="7">
                  <c:v>0.8</c:v>
                </c:pt>
              </c:numCache>
            </c:numRef>
          </c:val>
          <c:smooth val="0"/>
          <c:extLst>
            <c:ext xmlns:c16="http://schemas.microsoft.com/office/drawing/2014/chart" uri="{C3380CC4-5D6E-409C-BE32-E72D297353CC}">
              <c16:uniqueId val="{00000001-C732-49D8-AEE4-77028C2DB449}"/>
            </c:ext>
          </c:extLst>
        </c:ser>
        <c:dLbls>
          <c:showLegendKey val="0"/>
          <c:showVal val="0"/>
          <c:showCatName val="0"/>
          <c:showSerName val="0"/>
          <c:showPercent val="0"/>
          <c:showBubbleSize val="0"/>
        </c:dLbls>
        <c:marker val="1"/>
        <c:smooth val="0"/>
        <c:axId val="854434928"/>
        <c:axId val="854458448"/>
      </c:lineChart>
      <c:catAx>
        <c:axId val="8544349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4458448"/>
        <c:crosses val="autoZero"/>
        <c:auto val="0"/>
        <c:lblAlgn val="ctr"/>
        <c:lblOffset val="100"/>
        <c:noMultiLvlLbl val="0"/>
      </c:catAx>
      <c:valAx>
        <c:axId val="854458448"/>
        <c:scaling>
          <c:orientation val="minMax"/>
          <c:max val="1"/>
        </c:scaling>
        <c:delete val="0"/>
        <c:axPos val="l"/>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4434928"/>
        <c:crossesAt val="42156"/>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4796174783707594"/>
          <c:y val="2.6190476190476191E-2"/>
          <c:w val="0.33506294352094884"/>
          <c:h val="0.94761904761904758"/>
        </c:manualLayout>
      </c:layout>
      <c:barChart>
        <c:barDir val="bar"/>
        <c:grouping val="clustered"/>
        <c:varyColors val="0"/>
        <c:ser>
          <c:idx val="0"/>
          <c:order val="0"/>
          <c:spPr>
            <a:solidFill>
              <a:srgbClr val="39639D"/>
            </a:solidFill>
          </c:spPr>
          <c:invertIfNegative val="0"/>
          <c:dPt>
            <c:idx val="0"/>
            <c:invertIfNegative val="0"/>
            <c:bubble3D val="0"/>
            <c:spPr>
              <a:solidFill>
                <a:srgbClr val="39639D">
                  <a:lumMod val="20000"/>
                  <a:lumOff val="80000"/>
                </a:srgbClr>
              </a:solidFill>
            </c:spPr>
            <c:extLst>
              <c:ext xmlns:c16="http://schemas.microsoft.com/office/drawing/2014/chart" uri="{C3380CC4-5D6E-409C-BE32-E72D297353CC}">
                <c16:uniqueId val="{00000001-AF6A-41F6-9068-9FFBECBA0529}"/>
              </c:ext>
            </c:extLst>
          </c:dPt>
          <c:dPt>
            <c:idx val="1"/>
            <c:invertIfNegative val="0"/>
            <c:bubble3D val="0"/>
            <c:spPr>
              <a:solidFill>
                <a:srgbClr val="39639D">
                  <a:lumMod val="20000"/>
                  <a:lumOff val="80000"/>
                </a:srgbClr>
              </a:solidFill>
            </c:spPr>
            <c:extLst>
              <c:ext xmlns:c16="http://schemas.microsoft.com/office/drawing/2014/chart" uri="{C3380CC4-5D6E-409C-BE32-E72D297353CC}">
                <c16:uniqueId val="{00000003-AF6A-41F6-9068-9FFBECBA0529}"/>
              </c:ext>
            </c:extLst>
          </c:dPt>
          <c:dPt>
            <c:idx val="2"/>
            <c:invertIfNegative val="0"/>
            <c:bubble3D val="0"/>
            <c:spPr>
              <a:solidFill>
                <a:srgbClr val="39639D">
                  <a:lumMod val="40000"/>
                  <a:lumOff val="60000"/>
                </a:srgbClr>
              </a:solidFill>
            </c:spPr>
            <c:extLst>
              <c:ext xmlns:c16="http://schemas.microsoft.com/office/drawing/2014/chart" uri="{C3380CC4-5D6E-409C-BE32-E72D297353CC}">
                <c16:uniqueId val="{00000005-AF6A-41F6-9068-9FFBECBA0529}"/>
              </c:ext>
            </c:extLst>
          </c:dPt>
          <c:dPt>
            <c:idx val="3"/>
            <c:invertIfNegative val="0"/>
            <c:bubble3D val="0"/>
            <c:spPr>
              <a:solidFill>
                <a:srgbClr val="39639D">
                  <a:lumMod val="40000"/>
                  <a:lumOff val="60000"/>
                </a:srgbClr>
              </a:solidFill>
            </c:spPr>
            <c:extLst>
              <c:ext xmlns:c16="http://schemas.microsoft.com/office/drawing/2014/chart" uri="{C3380CC4-5D6E-409C-BE32-E72D297353CC}">
                <c16:uniqueId val="{00000007-AF6A-41F6-9068-9FFBECBA0529}"/>
              </c:ext>
            </c:extLst>
          </c:dPt>
          <c:dPt>
            <c:idx val="4"/>
            <c:invertIfNegative val="0"/>
            <c:bubble3D val="0"/>
            <c:spPr>
              <a:solidFill>
                <a:srgbClr val="39639D">
                  <a:lumMod val="40000"/>
                  <a:lumOff val="60000"/>
                </a:srgbClr>
              </a:solidFill>
            </c:spPr>
            <c:extLst>
              <c:ext xmlns:c16="http://schemas.microsoft.com/office/drawing/2014/chart" uri="{C3380CC4-5D6E-409C-BE32-E72D297353CC}">
                <c16:uniqueId val="{00000009-AF6A-41F6-9068-9FFBECBA0529}"/>
              </c:ext>
            </c:extLst>
          </c:dPt>
          <c:dPt>
            <c:idx val="5"/>
            <c:invertIfNegative val="0"/>
            <c:bubble3D val="0"/>
            <c:spPr>
              <a:solidFill>
                <a:srgbClr val="39639D">
                  <a:lumMod val="40000"/>
                  <a:lumOff val="60000"/>
                </a:srgbClr>
              </a:solidFill>
            </c:spPr>
            <c:extLst>
              <c:ext xmlns:c16="http://schemas.microsoft.com/office/drawing/2014/chart" uri="{C3380CC4-5D6E-409C-BE32-E72D297353CC}">
                <c16:uniqueId val="{0000000B-AF6A-41F6-9068-9FFBECBA0529}"/>
              </c:ext>
            </c:extLst>
          </c:dPt>
          <c:dLbls>
            <c:dLbl>
              <c:idx val="0"/>
              <c:spPr>
                <a:scene3d>
                  <a:camera prst="orthographicFront"/>
                  <a:lightRig rig="threePt" dir="t"/>
                </a:scene3d>
                <a:sp3d>
                  <a:bevelT w="6350"/>
                </a:sp3d>
              </c:spPr>
              <c:txPr>
                <a:bodyPr/>
                <a:lstStyle/>
                <a:p>
                  <a:pPr>
                    <a:defRPr sz="2400" b="0"/>
                  </a:pPr>
                  <a:endParaRPr lang="en-US"/>
                </a:p>
              </c:txPr>
              <c:showLegendKey val="0"/>
              <c:showVal val="1"/>
              <c:showCatName val="0"/>
              <c:showSerName val="0"/>
              <c:showPercent val="0"/>
              <c:showBubbleSize val="0"/>
              <c:extLst>
                <c:ext xmlns:c16="http://schemas.microsoft.com/office/drawing/2014/chart" uri="{C3380CC4-5D6E-409C-BE32-E72D297353CC}">
                  <c16:uniqueId val="{00000001-AF6A-41F6-9068-9FFBECBA0529}"/>
                </c:ext>
              </c:extLst>
            </c:dLbl>
            <c:dLbl>
              <c:idx val="1"/>
              <c:layout>
                <c:manualLayout>
                  <c:x val="9.8452883263009851E-3"/>
                  <c:y val="2.4968789013732834E-3"/>
                </c:manualLayout>
              </c:layout>
              <c:spPr>
                <a:scene3d>
                  <a:camera prst="orthographicFront"/>
                  <a:lightRig rig="threePt" dir="t"/>
                </a:scene3d>
                <a:sp3d>
                  <a:bevelT w="6350"/>
                </a:sp3d>
              </c:spPr>
              <c:txPr>
                <a:bodyPr/>
                <a:lstStyle/>
                <a:p>
                  <a:pPr>
                    <a:defRPr sz="24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6A-41F6-9068-9FFBECBA0529}"/>
                </c:ext>
              </c:extLst>
            </c:dLbl>
            <c:dLbl>
              <c:idx val="2"/>
              <c:layout>
                <c:manualLayout>
                  <c:x val="1.2658227848101266E-2"/>
                  <c:y val="7.4906367041197583E-3"/>
                </c:manualLayout>
              </c:layout>
              <c:spPr>
                <a:scene3d>
                  <a:camera prst="orthographicFront"/>
                  <a:lightRig rig="threePt" dir="t"/>
                </a:scene3d>
                <a:sp3d>
                  <a:bevelT w="6350"/>
                </a:sp3d>
              </c:spPr>
              <c:txPr>
                <a:bodyPr/>
                <a:lstStyle/>
                <a:p>
                  <a:pPr>
                    <a:defRPr sz="24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6A-41F6-9068-9FFBECBA0529}"/>
                </c:ext>
              </c:extLst>
            </c:dLbl>
            <c:dLbl>
              <c:idx val="3"/>
              <c:layout>
                <c:manualLayout>
                  <c:x val="1.6877637130801686E-2"/>
                  <c:y val="4.9937578027464749E-3"/>
                </c:manualLayout>
              </c:layout>
              <c:spPr>
                <a:scene3d>
                  <a:camera prst="orthographicFront"/>
                  <a:lightRig rig="threePt" dir="t"/>
                </a:scene3d>
                <a:sp3d>
                  <a:bevelT w="6350"/>
                </a:sp3d>
              </c:spPr>
              <c:txPr>
                <a:bodyPr/>
                <a:lstStyle/>
                <a:p>
                  <a:pPr>
                    <a:defRPr sz="24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6A-41F6-9068-9FFBECBA0529}"/>
                </c:ext>
              </c:extLst>
            </c:dLbl>
            <c:dLbl>
              <c:idx val="4"/>
              <c:layout>
                <c:manualLayout>
                  <c:x val="1.2658227848101266E-2"/>
                  <c:y val="2.4968789013732834E-3"/>
                </c:manualLayout>
              </c:layout>
              <c:spPr>
                <a:scene3d>
                  <a:camera prst="orthographicFront"/>
                  <a:lightRig rig="threePt" dir="t"/>
                </a:scene3d>
                <a:sp3d>
                  <a:bevelT w="6350"/>
                </a:sp3d>
              </c:spPr>
              <c:txPr>
                <a:bodyPr/>
                <a:lstStyle/>
                <a:p>
                  <a:pPr>
                    <a:defRPr sz="24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F6A-41F6-9068-9FFBECBA0529}"/>
                </c:ext>
              </c:extLst>
            </c:dLbl>
            <c:dLbl>
              <c:idx val="5"/>
              <c:layout>
                <c:manualLayout>
                  <c:x val="2.3909985935302389E-2"/>
                  <c:y val="-4.9937578027465668E-3"/>
                </c:manualLayout>
              </c:layout>
              <c:spPr>
                <a:scene3d>
                  <a:camera prst="orthographicFront"/>
                  <a:lightRig rig="threePt" dir="t"/>
                </a:scene3d>
                <a:sp3d>
                  <a:bevelT w="6350"/>
                </a:sp3d>
              </c:spPr>
              <c:txPr>
                <a:bodyPr/>
                <a:lstStyle/>
                <a:p>
                  <a:pPr>
                    <a:defRPr sz="24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F6A-41F6-9068-9FFBECBA0529}"/>
                </c:ext>
              </c:extLst>
            </c:dLbl>
            <c:dLbl>
              <c:idx val="6"/>
              <c:layout>
                <c:manualLayout>
                  <c:x val="1.547116736990154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6A-41F6-9068-9FFBECBA0529}"/>
                </c:ext>
              </c:extLst>
            </c:dLbl>
            <c:dLbl>
              <c:idx val="7"/>
              <c:layout>
                <c:manualLayout>
                  <c:x val="2.250351617440225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F6A-41F6-9068-9FFBECBA0529}"/>
                </c:ext>
              </c:extLst>
            </c:dLbl>
            <c:dLbl>
              <c:idx val="8"/>
              <c:layout>
                <c:manualLayout>
                  <c:x val="5.6447440472818591E-3"/>
                  <c:y val="-2.4875621890547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F6A-41F6-9068-9FFBECBA0529}"/>
                </c:ext>
              </c:extLst>
            </c:dLbl>
            <c:spPr>
              <a:scene3d>
                <a:camera prst="orthographicFront"/>
                <a:lightRig rig="threePt" dir="t"/>
              </a:scene3d>
              <a:sp3d>
                <a:bevelT w="6350"/>
              </a:sp3d>
            </c:spPr>
            <c:txPr>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'Unacceptable by Frequency'!$A$2:$A$10</c:f>
              <c:strCache>
                <c:ptCount val="9"/>
                <c:pt idx="0">
                  <c:v>Non-victim child(ren) in household: interview information was insufficent</c:v>
                </c:pt>
                <c:pt idx="1">
                  <c:v>Services were not initiated during the investigation to prevent unnecessary removal of children from their homes</c:v>
                </c:pt>
                <c:pt idx="2">
                  <c:v>Medical and mental health evaluations of children or parents, if needed, were not completed</c:v>
                </c:pt>
                <c:pt idx="3">
                  <c:v>The Risk Assessment wasn't reflective of information gathered or was incomplete</c:v>
                </c:pt>
                <c:pt idx="4">
                  <c:v>Need to add an additional key allegation to the investigation or A key allegation was not addressed at all</c:v>
                </c:pt>
                <c:pt idx="5">
                  <c:v>Core contacts: one or more core contacts were not interviewed</c:v>
                </c:pt>
                <c:pt idx="6">
                  <c:v>Collateral contacts: information obtained during interviews was insufficient</c:v>
                </c:pt>
                <c:pt idx="7">
                  <c:v>Core contacts: information obtained during interviews was insufficient</c:v>
                </c:pt>
                <c:pt idx="8">
                  <c:v>Collateral contacts: one or more key collateral contacts were not interviewed</c:v>
                </c:pt>
              </c:strCache>
            </c:strRef>
          </c:cat>
          <c:val>
            <c:numRef>
              <c:f>'Unacceptable by Frequency'!$C$2:$C$10</c:f>
              <c:numCache>
                <c:formatCode>General</c:formatCode>
                <c:ptCount val="9"/>
                <c:pt idx="0">
                  <c:v>1</c:v>
                </c:pt>
                <c:pt idx="1">
                  <c:v>1</c:v>
                </c:pt>
                <c:pt idx="2">
                  <c:v>4</c:v>
                </c:pt>
                <c:pt idx="3">
                  <c:v>9</c:v>
                </c:pt>
                <c:pt idx="4">
                  <c:v>10</c:v>
                </c:pt>
                <c:pt idx="5">
                  <c:v>11</c:v>
                </c:pt>
                <c:pt idx="6">
                  <c:v>14</c:v>
                </c:pt>
                <c:pt idx="7">
                  <c:v>20</c:v>
                </c:pt>
                <c:pt idx="8">
                  <c:v>35</c:v>
                </c:pt>
              </c:numCache>
            </c:numRef>
          </c:val>
          <c:extLst>
            <c:ext xmlns:c16="http://schemas.microsoft.com/office/drawing/2014/chart" uri="{C3380CC4-5D6E-409C-BE32-E72D297353CC}">
              <c16:uniqueId val="{0000000F-AF6A-41F6-9068-9FFBECBA0529}"/>
            </c:ext>
          </c:extLst>
        </c:ser>
        <c:dLbls>
          <c:showLegendKey val="0"/>
          <c:showVal val="1"/>
          <c:showCatName val="0"/>
          <c:showSerName val="0"/>
          <c:showPercent val="0"/>
          <c:showBubbleSize val="0"/>
        </c:dLbls>
        <c:gapWidth val="28"/>
        <c:overlap val="-64"/>
        <c:axId val="69896832"/>
        <c:axId val="69916160"/>
      </c:barChart>
      <c:catAx>
        <c:axId val="69896832"/>
        <c:scaling>
          <c:orientation val="minMax"/>
        </c:scaling>
        <c:delete val="0"/>
        <c:axPos val="l"/>
        <c:numFmt formatCode="General" sourceLinked="0"/>
        <c:majorTickMark val="none"/>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en-US"/>
          </a:p>
        </c:txPr>
        <c:crossAx val="69916160"/>
        <c:crosses val="autoZero"/>
        <c:auto val="0"/>
        <c:lblAlgn val="ctr"/>
        <c:lblOffset val="1"/>
        <c:tickLblSkip val="1"/>
        <c:noMultiLvlLbl val="0"/>
      </c:catAx>
      <c:valAx>
        <c:axId val="69916160"/>
        <c:scaling>
          <c:orientation val="minMax"/>
        </c:scaling>
        <c:delete val="1"/>
        <c:axPos val="b"/>
        <c:numFmt formatCode="General" sourceLinked="1"/>
        <c:majorTickMark val="none"/>
        <c:minorTickMark val="none"/>
        <c:tickLblPos val="nextTo"/>
        <c:crossAx val="69896832"/>
        <c:crosses val="autoZero"/>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44111605614514"/>
          <c:y val="3.3950364594312797E-2"/>
          <c:w val="0.74333245844269469"/>
          <c:h val="0.79021250878430849"/>
        </c:manualLayout>
      </c:layout>
      <c:barChart>
        <c:barDir val="col"/>
        <c:grouping val="clustered"/>
        <c:varyColors val="0"/>
        <c:ser>
          <c:idx val="0"/>
          <c:order val="0"/>
          <c:tx>
            <c:strRef>
              <c:f>'Graphs &amp; Charts'!$B$1</c:f>
              <c:strCache>
                <c:ptCount val="1"/>
                <c:pt idx="0">
                  <c:v>2017</c:v>
                </c:pt>
              </c:strCache>
            </c:strRef>
          </c:tx>
          <c:spPr>
            <a:solidFill>
              <a:sysClr val="window" lastClr="FFFFFF">
                <a:lumMod val="85000"/>
              </a:sysClr>
            </a:solidFill>
            <a:ln>
              <a:no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 &amp; Charts'!$A$2:$A$4</c:f>
              <c:strCache>
                <c:ptCount val="3"/>
                <c:pt idx="0">
                  <c:v>Pathway to Case Closure</c:v>
                </c:pt>
                <c:pt idx="1">
                  <c:v>Planning and Interventions</c:v>
                </c:pt>
                <c:pt idx="2">
                  <c:v>Pathways to Case Cosure and Planning Interventions</c:v>
                </c:pt>
              </c:strCache>
            </c:strRef>
          </c:cat>
          <c:val>
            <c:numRef>
              <c:f>'Graphs &amp; Charts'!$B$2:$B$4</c:f>
              <c:numCache>
                <c:formatCode>0%</c:formatCode>
                <c:ptCount val="3"/>
                <c:pt idx="0">
                  <c:v>0.6</c:v>
                </c:pt>
                <c:pt idx="1">
                  <c:v>0.63</c:v>
                </c:pt>
                <c:pt idx="2">
                  <c:v>0.5</c:v>
                </c:pt>
              </c:numCache>
            </c:numRef>
          </c:val>
          <c:extLst>
            <c:ext xmlns:c16="http://schemas.microsoft.com/office/drawing/2014/chart" uri="{C3380CC4-5D6E-409C-BE32-E72D297353CC}">
              <c16:uniqueId val="{00000000-DBA9-426A-8E38-341E48511388}"/>
            </c:ext>
          </c:extLst>
        </c:ser>
        <c:ser>
          <c:idx val="1"/>
          <c:order val="1"/>
          <c:tx>
            <c:strRef>
              <c:f>'Graphs &amp; Charts'!$C$1</c:f>
              <c:strCache>
                <c:ptCount val="1"/>
                <c:pt idx="0">
                  <c:v>2018</c:v>
                </c:pt>
              </c:strCache>
            </c:strRef>
          </c:tx>
          <c:spPr>
            <a:solidFill>
              <a:sysClr val="window" lastClr="FFFFFF">
                <a:lumMod val="65000"/>
              </a:sysClr>
            </a:solidFill>
            <a:ln>
              <a:solidFill>
                <a:schemeClr val="bg1">
                  <a:lumMod val="95000"/>
                </a:schemeClr>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A9-426A-8E38-341E48511388}"/>
                </c:ext>
              </c:extLst>
            </c:dLbl>
            <c:dLbl>
              <c:idx val="1"/>
              <c:layout>
                <c:manualLayout>
                  <c:x val="0"/>
                  <c:y val="6.541605550578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A9-426A-8E38-341E4851138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A9-426A-8E38-341E48511388}"/>
                </c:ext>
              </c:extLst>
            </c:dLbl>
            <c:spPr>
              <a:noFill/>
              <a:ln>
                <a:noFill/>
              </a:ln>
              <a:effectLst/>
            </c:spPr>
            <c:txPr>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'Graphs &amp; Charts'!$A$2:$A$4</c:f>
              <c:strCache>
                <c:ptCount val="3"/>
                <c:pt idx="0">
                  <c:v>Pathway to Case Closure</c:v>
                </c:pt>
                <c:pt idx="1">
                  <c:v>Planning and Interventions</c:v>
                </c:pt>
                <c:pt idx="2">
                  <c:v>Pathways to Case Cosure and Planning Interventions</c:v>
                </c:pt>
              </c:strCache>
            </c:strRef>
          </c:cat>
          <c:val>
            <c:numRef>
              <c:f>'Graphs &amp; Charts'!$C$2:$C$4</c:f>
              <c:numCache>
                <c:formatCode>0%</c:formatCode>
                <c:ptCount val="3"/>
                <c:pt idx="0">
                  <c:v>0.63</c:v>
                </c:pt>
                <c:pt idx="1">
                  <c:v>0.78</c:v>
                </c:pt>
                <c:pt idx="2">
                  <c:v>0.61</c:v>
                </c:pt>
              </c:numCache>
            </c:numRef>
          </c:val>
          <c:extLst>
            <c:ext xmlns:c16="http://schemas.microsoft.com/office/drawing/2014/chart" uri="{C3380CC4-5D6E-409C-BE32-E72D297353CC}">
              <c16:uniqueId val="{00000004-DBA9-426A-8E38-341E48511388}"/>
            </c:ext>
          </c:extLst>
        </c:ser>
        <c:ser>
          <c:idx val="2"/>
          <c:order val="2"/>
          <c:tx>
            <c:strRef>
              <c:f>'Graphs &amp; Charts'!$D$1</c:f>
              <c:strCache>
                <c:ptCount val="1"/>
                <c:pt idx="0">
                  <c:v>2019</c:v>
                </c:pt>
              </c:strCache>
            </c:strRef>
          </c:tx>
          <c:spPr>
            <a:solidFill>
              <a:srgbClr val="0D71BA"/>
            </a:solidFill>
            <a:ln>
              <a:solidFill>
                <a:schemeClr val="bg1">
                  <a:lumMod val="95000"/>
                </a:schemeClr>
              </a:solid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 &amp; Charts'!$A$2:$A$4</c:f>
              <c:strCache>
                <c:ptCount val="3"/>
                <c:pt idx="0">
                  <c:v>Pathway to Case Closure</c:v>
                </c:pt>
                <c:pt idx="1">
                  <c:v>Planning and Interventions</c:v>
                </c:pt>
                <c:pt idx="2">
                  <c:v>Pathways to Case Cosure and Planning Interventions</c:v>
                </c:pt>
              </c:strCache>
            </c:strRef>
          </c:cat>
          <c:val>
            <c:numRef>
              <c:f>'Graphs &amp; Charts'!$D$2:$D$4</c:f>
              <c:numCache>
                <c:formatCode>0%</c:formatCode>
                <c:ptCount val="3"/>
                <c:pt idx="0">
                  <c:v>0.87037037037037035</c:v>
                </c:pt>
                <c:pt idx="1">
                  <c:v>0.88888888888888884</c:v>
                </c:pt>
                <c:pt idx="2">
                  <c:v>0.83333333333333337</c:v>
                </c:pt>
              </c:numCache>
            </c:numRef>
          </c:val>
          <c:extLst>
            <c:ext xmlns:c16="http://schemas.microsoft.com/office/drawing/2014/chart" uri="{C3380CC4-5D6E-409C-BE32-E72D297353CC}">
              <c16:uniqueId val="{00000005-DBA9-426A-8E38-341E48511388}"/>
            </c:ext>
          </c:extLst>
        </c:ser>
        <c:dLbls>
          <c:showLegendKey val="0"/>
          <c:showVal val="0"/>
          <c:showCatName val="0"/>
          <c:showSerName val="0"/>
          <c:showPercent val="0"/>
          <c:showBubbleSize val="0"/>
        </c:dLbls>
        <c:gapWidth val="219"/>
        <c:overlap val="-10"/>
        <c:axId val="109256704"/>
        <c:axId val="109259392"/>
      </c:barChart>
      <c:catAx>
        <c:axId val="109256704"/>
        <c:scaling>
          <c:orientation val="minMax"/>
        </c:scaling>
        <c:delete val="0"/>
        <c:axPos val="b"/>
        <c:numFmt formatCode="General" sourceLinked="1"/>
        <c:majorTickMark val="out"/>
        <c:minorTickMark val="none"/>
        <c:tickLblPos val="nextTo"/>
        <c:txPr>
          <a:bodyPr/>
          <a:lstStyle/>
          <a:p>
            <a:pPr>
              <a:defRPr sz="1400" b="1"/>
            </a:pPr>
            <a:endParaRPr lang="en-US"/>
          </a:p>
        </c:txPr>
        <c:crossAx val="109259392"/>
        <c:crosses val="autoZero"/>
        <c:auto val="1"/>
        <c:lblAlgn val="ctr"/>
        <c:lblOffset val="100"/>
        <c:noMultiLvlLbl val="0"/>
      </c:catAx>
      <c:valAx>
        <c:axId val="109259392"/>
        <c:scaling>
          <c:orientation val="minMax"/>
        </c:scaling>
        <c:delete val="0"/>
        <c:axPos val="l"/>
        <c:numFmt formatCode="0%" sourceLinked="1"/>
        <c:majorTickMark val="out"/>
        <c:minorTickMark val="none"/>
        <c:tickLblPos val="nextTo"/>
        <c:txPr>
          <a:bodyPr/>
          <a:lstStyle/>
          <a:p>
            <a:pPr>
              <a:defRPr sz="1400" b="0"/>
            </a:pPr>
            <a:endParaRPr lang="en-US"/>
          </a:p>
        </c:txPr>
        <c:crossAx val="109256704"/>
        <c:crosses val="autoZero"/>
        <c:crossBetween val="between"/>
        <c:minorUnit val="0.2"/>
      </c:valAx>
      <c:spPr>
        <a:noFill/>
      </c:spPr>
    </c:plotArea>
    <c:legend>
      <c:legendPos val="r"/>
      <c:layout>
        <c:manualLayout>
          <c:xMode val="edge"/>
          <c:yMode val="edge"/>
          <c:x val="0.89298143504239902"/>
          <c:y val="0.46538870503339269"/>
          <c:w val="7.2912434858686148E-2"/>
          <c:h val="0.16969250613458636"/>
        </c:manualLayout>
      </c:layout>
      <c:overlay val="0"/>
      <c:txPr>
        <a:bodyPr/>
        <a:lstStyle/>
        <a:p>
          <a:pPr>
            <a:defRPr sz="1400" b="1"/>
          </a:pPr>
          <a:endParaRPr lang="en-US"/>
        </a:p>
      </c:txPr>
    </c:legend>
    <c:plotVisOnly val="1"/>
    <c:dispBlanksAs val="gap"/>
    <c:showDLblsOverMax val="0"/>
  </c:chart>
  <c:spPr>
    <a:noFill/>
    <a:ln>
      <a:noFill/>
    </a:ln>
  </c:sp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6849216268558"/>
          <c:y val="1.3814694998122141E-2"/>
          <c:w val="0.79722748402638177"/>
          <c:h val="0.84066042876498215"/>
        </c:manualLayout>
      </c:layout>
      <c:barChart>
        <c:barDir val="col"/>
        <c:grouping val="clustered"/>
        <c:varyColors val="0"/>
        <c:ser>
          <c:idx val="0"/>
          <c:order val="0"/>
          <c:tx>
            <c:strRef>
              <c:f>'Graphs &amp; Charts'!$B$44</c:f>
              <c:strCache>
                <c:ptCount val="1"/>
                <c:pt idx="0">
                  <c:v>2017</c:v>
                </c:pt>
              </c:strCache>
            </c:strRef>
          </c:tx>
          <c:spPr>
            <a:solidFill>
              <a:sysClr val="window" lastClr="FFFFFF">
                <a:lumMod val="85000"/>
              </a:sysClr>
            </a:solidFill>
            <a:ln>
              <a:solidFill>
                <a:schemeClr val="bg1"/>
              </a:solid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 &amp; Charts'!$A$45:$A$47</c:f>
              <c:strCache>
                <c:ptCount val="3"/>
                <c:pt idx="0">
                  <c:v>Pathway to Case Closure</c:v>
                </c:pt>
                <c:pt idx="1">
                  <c:v>Supports &amp; Services</c:v>
                </c:pt>
                <c:pt idx="2">
                  <c:v>Pathway to Case Closure and Supports &amp; Services</c:v>
                </c:pt>
              </c:strCache>
            </c:strRef>
          </c:cat>
          <c:val>
            <c:numRef>
              <c:f>'Graphs &amp; Charts'!$B$45:$B$47</c:f>
              <c:numCache>
                <c:formatCode>0%</c:formatCode>
                <c:ptCount val="3"/>
                <c:pt idx="0">
                  <c:v>0.6</c:v>
                </c:pt>
                <c:pt idx="1">
                  <c:v>0.68</c:v>
                </c:pt>
                <c:pt idx="2">
                  <c:v>0.48</c:v>
                </c:pt>
              </c:numCache>
            </c:numRef>
          </c:val>
          <c:extLst>
            <c:ext xmlns:c16="http://schemas.microsoft.com/office/drawing/2014/chart" uri="{C3380CC4-5D6E-409C-BE32-E72D297353CC}">
              <c16:uniqueId val="{00000000-2F42-4CA3-8C00-EA274FDB2D0E}"/>
            </c:ext>
          </c:extLst>
        </c:ser>
        <c:ser>
          <c:idx val="1"/>
          <c:order val="1"/>
          <c:tx>
            <c:strRef>
              <c:f>'Graphs &amp; Charts'!$C$44</c:f>
              <c:strCache>
                <c:ptCount val="1"/>
                <c:pt idx="0">
                  <c:v>2018</c:v>
                </c:pt>
              </c:strCache>
            </c:strRef>
          </c:tx>
          <c:spPr>
            <a:solidFill>
              <a:sysClr val="window" lastClr="FFFFFF">
                <a:lumMod val="65000"/>
              </a:sysClr>
            </a:solidFill>
            <a:ln>
              <a:solidFill>
                <a:schemeClr val="bg1"/>
              </a:solid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 &amp; Charts'!$A$45:$A$47</c:f>
              <c:strCache>
                <c:ptCount val="3"/>
                <c:pt idx="0">
                  <c:v>Pathway to Case Closure</c:v>
                </c:pt>
                <c:pt idx="1">
                  <c:v>Supports &amp; Services</c:v>
                </c:pt>
                <c:pt idx="2">
                  <c:v>Pathway to Case Closure and Supports &amp; Services</c:v>
                </c:pt>
              </c:strCache>
            </c:strRef>
          </c:cat>
          <c:val>
            <c:numRef>
              <c:f>'Graphs &amp; Charts'!$C$45:$C$47</c:f>
              <c:numCache>
                <c:formatCode>0%</c:formatCode>
                <c:ptCount val="3"/>
                <c:pt idx="0">
                  <c:v>0.63</c:v>
                </c:pt>
                <c:pt idx="1">
                  <c:v>0.7</c:v>
                </c:pt>
                <c:pt idx="2">
                  <c:v>0.59</c:v>
                </c:pt>
              </c:numCache>
            </c:numRef>
          </c:val>
          <c:extLst>
            <c:ext xmlns:c16="http://schemas.microsoft.com/office/drawing/2014/chart" uri="{C3380CC4-5D6E-409C-BE32-E72D297353CC}">
              <c16:uniqueId val="{00000001-2F42-4CA3-8C00-EA274FDB2D0E}"/>
            </c:ext>
          </c:extLst>
        </c:ser>
        <c:ser>
          <c:idx val="2"/>
          <c:order val="2"/>
          <c:tx>
            <c:strRef>
              <c:f>'Graphs &amp; Charts'!$D$44</c:f>
              <c:strCache>
                <c:ptCount val="1"/>
                <c:pt idx="0">
                  <c:v>2019</c:v>
                </c:pt>
              </c:strCache>
            </c:strRef>
          </c:tx>
          <c:spPr>
            <a:solidFill>
              <a:srgbClr val="4472C4"/>
            </a:solidFill>
            <a:ln>
              <a:solidFill>
                <a:schemeClr val="bg1"/>
              </a:solidFill>
            </a:ln>
          </c:spPr>
          <c:invertIfNegative val="0"/>
          <c:dPt>
            <c:idx val="0"/>
            <c:invertIfNegative val="0"/>
            <c:bubble3D val="0"/>
            <c:spPr>
              <a:solidFill>
                <a:srgbClr val="0D71BA"/>
              </a:solidFill>
              <a:ln>
                <a:solidFill>
                  <a:schemeClr val="bg1"/>
                </a:solidFill>
              </a:ln>
            </c:spPr>
            <c:extLst>
              <c:ext xmlns:c16="http://schemas.microsoft.com/office/drawing/2014/chart" uri="{C3380CC4-5D6E-409C-BE32-E72D297353CC}">
                <c16:uniqueId val="{00000000-188A-4192-B149-F15D7C279DC6}"/>
              </c:ext>
            </c:extLst>
          </c:dPt>
          <c:dPt>
            <c:idx val="1"/>
            <c:invertIfNegative val="0"/>
            <c:bubble3D val="0"/>
            <c:spPr>
              <a:solidFill>
                <a:srgbClr val="0D71BA"/>
              </a:solidFill>
              <a:ln>
                <a:solidFill>
                  <a:schemeClr val="bg1"/>
                </a:solidFill>
              </a:ln>
            </c:spPr>
            <c:extLst>
              <c:ext xmlns:c16="http://schemas.microsoft.com/office/drawing/2014/chart" uri="{C3380CC4-5D6E-409C-BE32-E72D297353CC}">
                <c16:uniqueId val="{00000001-188A-4192-B149-F15D7C279DC6}"/>
              </c:ext>
            </c:extLst>
          </c:dPt>
          <c:dPt>
            <c:idx val="2"/>
            <c:invertIfNegative val="0"/>
            <c:bubble3D val="0"/>
            <c:spPr>
              <a:solidFill>
                <a:srgbClr val="0D71BA"/>
              </a:solidFill>
              <a:ln>
                <a:solidFill>
                  <a:schemeClr val="bg1"/>
                </a:solidFill>
              </a:ln>
            </c:spPr>
            <c:extLst>
              <c:ext xmlns:c16="http://schemas.microsoft.com/office/drawing/2014/chart" uri="{C3380CC4-5D6E-409C-BE32-E72D297353CC}">
                <c16:uniqueId val="{00000002-188A-4192-B149-F15D7C279DC6}"/>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 &amp; Charts'!$A$45:$A$47</c:f>
              <c:strCache>
                <c:ptCount val="3"/>
                <c:pt idx="0">
                  <c:v>Pathway to Case Closure</c:v>
                </c:pt>
                <c:pt idx="1">
                  <c:v>Supports &amp; Services</c:v>
                </c:pt>
                <c:pt idx="2">
                  <c:v>Pathway to Case Closure and Supports &amp; Services</c:v>
                </c:pt>
              </c:strCache>
            </c:strRef>
          </c:cat>
          <c:val>
            <c:numRef>
              <c:f>'Graphs &amp; Charts'!$D$45:$D$47</c:f>
              <c:numCache>
                <c:formatCode>0%</c:formatCode>
                <c:ptCount val="3"/>
                <c:pt idx="0">
                  <c:v>0.87037037037037035</c:v>
                </c:pt>
                <c:pt idx="1">
                  <c:v>0.92592592592592593</c:v>
                </c:pt>
                <c:pt idx="2">
                  <c:v>0.83333333333333337</c:v>
                </c:pt>
              </c:numCache>
            </c:numRef>
          </c:val>
          <c:extLst>
            <c:ext xmlns:c16="http://schemas.microsoft.com/office/drawing/2014/chart" uri="{C3380CC4-5D6E-409C-BE32-E72D297353CC}">
              <c16:uniqueId val="{00000002-2F42-4CA3-8C00-EA274FDB2D0E}"/>
            </c:ext>
          </c:extLst>
        </c:ser>
        <c:dLbls>
          <c:showLegendKey val="0"/>
          <c:showVal val="0"/>
          <c:showCatName val="0"/>
          <c:showSerName val="0"/>
          <c:showPercent val="0"/>
          <c:showBubbleSize val="0"/>
        </c:dLbls>
        <c:gapWidth val="219"/>
        <c:overlap val="-10"/>
        <c:axId val="109471232"/>
        <c:axId val="109472768"/>
      </c:barChart>
      <c:catAx>
        <c:axId val="109471232"/>
        <c:scaling>
          <c:orientation val="minMax"/>
        </c:scaling>
        <c:delete val="0"/>
        <c:axPos val="b"/>
        <c:numFmt formatCode="General" sourceLinked="1"/>
        <c:majorTickMark val="out"/>
        <c:minorTickMark val="none"/>
        <c:tickLblPos val="nextTo"/>
        <c:txPr>
          <a:bodyPr/>
          <a:lstStyle/>
          <a:p>
            <a:pPr>
              <a:defRPr sz="1400" b="1"/>
            </a:pPr>
            <a:endParaRPr lang="en-US"/>
          </a:p>
        </c:txPr>
        <c:crossAx val="109472768"/>
        <c:crosses val="autoZero"/>
        <c:auto val="1"/>
        <c:lblAlgn val="ctr"/>
        <c:lblOffset val="100"/>
        <c:noMultiLvlLbl val="0"/>
      </c:catAx>
      <c:valAx>
        <c:axId val="109472768"/>
        <c:scaling>
          <c:orientation val="minMax"/>
        </c:scaling>
        <c:delete val="0"/>
        <c:axPos val="l"/>
        <c:numFmt formatCode="0%" sourceLinked="1"/>
        <c:majorTickMark val="out"/>
        <c:minorTickMark val="none"/>
        <c:tickLblPos val="nextTo"/>
        <c:txPr>
          <a:bodyPr/>
          <a:lstStyle/>
          <a:p>
            <a:pPr>
              <a:defRPr sz="1400" b="0"/>
            </a:pPr>
            <a:endParaRPr lang="en-US"/>
          </a:p>
        </c:txPr>
        <c:crossAx val="109471232"/>
        <c:crosses val="autoZero"/>
        <c:crossBetween val="between"/>
        <c:minorUnit val="0.2"/>
      </c:valAx>
      <c:spPr>
        <a:noFill/>
      </c:spPr>
    </c:plotArea>
    <c:legend>
      <c:legendPos val="r"/>
      <c:layout>
        <c:manualLayout>
          <c:xMode val="edge"/>
          <c:yMode val="edge"/>
          <c:x val="0.88443271660219691"/>
          <c:y val="0.46086215834571165"/>
          <c:w val="9.0968717617537651E-2"/>
          <c:h val="0.14785798432224093"/>
        </c:manualLayout>
      </c:layout>
      <c:overlay val="0"/>
      <c:txPr>
        <a:bodyPr/>
        <a:lstStyle/>
        <a:p>
          <a:pPr>
            <a:defRPr sz="1400" b="1"/>
          </a:pPr>
          <a:endParaRPr lang="en-US"/>
        </a:p>
      </c:txPr>
    </c:legend>
    <c:plotVisOnly val="1"/>
    <c:dispBlanksAs val="gap"/>
    <c:showDLblsOverMax val="0"/>
  </c:chart>
  <c:spPr>
    <a:noFill/>
    <a:ln>
      <a:noFill/>
    </a:ln>
  </c:sp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Team Formation</c:v>
                </c:pt>
                <c:pt idx="1">
                  <c:v>Team Functioning</c:v>
                </c:pt>
                <c:pt idx="2">
                  <c:v>Team Coordination</c:v>
                </c:pt>
                <c:pt idx="3">
                  <c:v>Tracking and Adjusting</c:v>
                </c:pt>
                <c:pt idx="4">
                  <c:v>Overall Performance</c:v>
                </c:pt>
              </c:strCache>
            </c:strRef>
          </c:cat>
          <c:val>
            <c:numRef>
              <c:f>Sheet1!$B$2:$B$6</c:f>
              <c:numCache>
                <c:formatCode>General</c:formatCode>
                <c:ptCount val="5"/>
                <c:pt idx="0">
                  <c:v>80</c:v>
                </c:pt>
                <c:pt idx="1">
                  <c:v>58</c:v>
                </c:pt>
                <c:pt idx="2">
                  <c:v>58</c:v>
                </c:pt>
                <c:pt idx="3">
                  <c:v>63</c:v>
                </c:pt>
                <c:pt idx="4">
                  <c:v>50</c:v>
                </c:pt>
              </c:numCache>
            </c:numRef>
          </c:val>
          <c:extLst>
            <c:ext xmlns:c16="http://schemas.microsoft.com/office/drawing/2014/chart" uri="{C3380CC4-5D6E-409C-BE32-E72D297353CC}">
              <c16:uniqueId val="{00000000-13E3-4FA5-B360-8AC8F66EC76E}"/>
            </c:ext>
          </c:extLst>
        </c:ser>
        <c:ser>
          <c:idx val="1"/>
          <c:order val="1"/>
          <c:tx>
            <c:strRef>
              <c:f>Sheet1!$C$1</c:f>
              <c:strCache>
                <c:ptCount val="1"/>
                <c:pt idx="0">
                  <c:v>2018</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Team Formation</c:v>
                </c:pt>
                <c:pt idx="1">
                  <c:v>Team Functioning</c:v>
                </c:pt>
                <c:pt idx="2">
                  <c:v>Team Coordination</c:v>
                </c:pt>
                <c:pt idx="3">
                  <c:v>Tracking and Adjusting</c:v>
                </c:pt>
                <c:pt idx="4">
                  <c:v>Overall Performance</c:v>
                </c:pt>
              </c:strCache>
            </c:strRef>
          </c:cat>
          <c:val>
            <c:numRef>
              <c:f>Sheet1!$C$2:$C$6</c:f>
              <c:numCache>
                <c:formatCode>General</c:formatCode>
                <c:ptCount val="5"/>
                <c:pt idx="0">
                  <c:v>89</c:v>
                </c:pt>
                <c:pt idx="1">
                  <c:v>76</c:v>
                </c:pt>
                <c:pt idx="2">
                  <c:v>74</c:v>
                </c:pt>
                <c:pt idx="3">
                  <c:v>74</c:v>
                </c:pt>
                <c:pt idx="4">
                  <c:v>85</c:v>
                </c:pt>
              </c:numCache>
            </c:numRef>
          </c:val>
          <c:extLst>
            <c:ext xmlns:c16="http://schemas.microsoft.com/office/drawing/2014/chart" uri="{C3380CC4-5D6E-409C-BE32-E72D297353CC}">
              <c16:uniqueId val="{00000001-13E3-4FA5-B360-8AC8F66EC76E}"/>
            </c:ext>
          </c:extLst>
        </c:ser>
        <c:ser>
          <c:idx val="2"/>
          <c:order val="2"/>
          <c:tx>
            <c:strRef>
              <c:f>Sheet1!$D$1</c:f>
              <c:strCache>
                <c:ptCount val="1"/>
                <c:pt idx="0">
                  <c:v>2019</c:v>
                </c:pt>
              </c:strCache>
            </c:strRef>
          </c:tx>
          <c:spPr>
            <a:solidFill>
              <a:srgbClr val="0D71BA"/>
            </a:solidFill>
            <a:ln>
              <a:noFill/>
            </a:ln>
            <a:effectLst/>
          </c:spPr>
          <c:invertIfNegative val="0"/>
          <c:dPt>
            <c:idx val="0"/>
            <c:invertIfNegative val="0"/>
            <c:bubble3D val="0"/>
            <c:extLst>
              <c:ext xmlns:c16="http://schemas.microsoft.com/office/drawing/2014/chart" uri="{C3380CC4-5D6E-409C-BE32-E72D297353CC}">
                <c16:uniqueId val="{00000000-C156-4A50-B579-BF78F00D4A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Team Formation</c:v>
                </c:pt>
                <c:pt idx="1">
                  <c:v>Team Functioning</c:v>
                </c:pt>
                <c:pt idx="2">
                  <c:v>Team Coordination</c:v>
                </c:pt>
                <c:pt idx="3">
                  <c:v>Tracking and Adjusting</c:v>
                </c:pt>
                <c:pt idx="4">
                  <c:v>Overall Performance</c:v>
                </c:pt>
              </c:strCache>
            </c:strRef>
          </c:cat>
          <c:val>
            <c:numRef>
              <c:f>Sheet1!$D$2:$D$6</c:f>
              <c:numCache>
                <c:formatCode>General</c:formatCode>
                <c:ptCount val="5"/>
                <c:pt idx="0">
                  <c:v>94</c:v>
                </c:pt>
                <c:pt idx="1">
                  <c:v>85</c:v>
                </c:pt>
                <c:pt idx="2">
                  <c:v>89</c:v>
                </c:pt>
                <c:pt idx="3">
                  <c:v>85</c:v>
                </c:pt>
                <c:pt idx="4">
                  <c:v>91</c:v>
                </c:pt>
              </c:numCache>
            </c:numRef>
          </c:val>
          <c:extLst>
            <c:ext xmlns:c16="http://schemas.microsoft.com/office/drawing/2014/chart" uri="{C3380CC4-5D6E-409C-BE32-E72D297353CC}">
              <c16:uniqueId val="{00000002-13E3-4FA5-B360-8AC8F66EC76E}"/>
            </c:ext>
          </c:extLst>
        </c:ser>
        <c:dLbls>
          <c:showLegendKey val="0"/>
          <c:showVal val="0"/>
          <c:showCatName val="0"/>
          <c:showSerName val="0"/>
          <c:showPercent val="0"/>
          <c:showBubbleSize val="0"/>
        </c:dLbls>
        <c:gapWidth val="219"/>
        <c:overlap val="-10"/>
        <c:axId val="108730624"/>
        <c:axId val="108761088"/>
      </c:barChart>
      <c:catAx>
        <c:axId val="10873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08761088"/>
        <c:crosses val="autoZero"/>
        <c:auto val="1"/>
        <c:lblAlgn val="ctr"/>
        <c:lblOffset val="100"/>
        <c:noMultiLvlLbl val="0"/>
      </c:catAx>
      <c:valAx>
        <c:axId val="108761088"/>
        <c:scaling>
          <c:orientation val="minMax"/>
        </c:scaling>
        <c:delete val="1"/>
        <c:axPos val="l"/>
        <c:numFmt formatCode="General" sourceLinked="1"/>
        <c:majorTickMark val="none"/>
        <c:minorTickMark val="none"/>
        <c:tickLblPos val="nextTo"/>
        <c:crossAx val="108730624"/>
        <c:crosses val="autoZero"/>
        <c:crossBetween val="between"/>
      </c:valAx>
      <c:spPr>
        <a:noFill/>
        <a:ln>
          <a:noFill/>
        </a:ln>
        <a:effectLst/>
      </c:spPr>
    </c:plotArea>
    <c:legend>
      <c:legendPos val="b"/>
      <c:layout>
        <c:manualLayout>
          <c:xMode val="edge"/>
          <c:yMode val="edge"/>
          <c:x val="0.37573174042899804"/>
          <c:y val="0.9332618008241198"/>
          <c:w val="0.25251529898285258"/>
          <c:h val="5.119415772510301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i="0" u="sng" baseline="0"/>
              <a:t>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ctr"/>
          <c:showLegendKey val="0"/>
          <c:showVal val="1"/>
          <c:showCatName val="0"/>
          <c:showSerName val="0"/>
          <c:showPercent val="0"/>
          <c:showBubbleSize val="0"/>
          <c:showLeaderLines val="0"/>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sng" strike="noStrike" kern="1200" spc="0" baseline="0">
                <a:solidFill>
                  <a:schemeClr val="tx1">
                    <a:lumMod val="65000"/>
                    <a:lumOff val="35000"/>
                  </a:schemeClr>
                </a:solidFill>
                <a:latin typeface="+mn-lt"/>
                <a:ea typeface="+mn-ea"/>
                <a:cs typeface="+mn-cs"/>
              </a:defRPr>
            </a:pPr>
            <a:r>
              <a:rPr lang="en-US" sz="2400" b="1" i="0" u="none" baseline="0" dirty="0"/>
              <a:t>Gender</a:t>
            </a:r>
          </a:p>
        </c:rich>
      </c:tx>
      <c:layout>
        <c:manualLayout>
          <c:xMode val="edge"/>
          <c:yMode val="edge"/>
          <c:x val="0.35401967020090941"/>
          <c:y val="7.3165290643176714E-2"/>
        </c:manualLayout>
      </c:layout>
      <c:overlay val="0"/>
      <c:spPr>
        <a:noFill/>
        <a:ln>
          <a:noFill/>
        </a:ln>
        <a:effectLst/>
      </c:spPr>
      <c:txPr>
        <a:bodyPr rot="0" spcFirstLastPara="1" vertOverflow="ellipsis" vert="horz" wrap="square" anchor="ctr" anchorCtr="1"/>
        <a:lstStyle/>
        <a:p>
          <a:pPr>
            <a:defRPr sz="24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4F6C-499E-A730-8F8DC3BB43E3}"/>
              </c:ext>
            </c:extLst>
          </c:dPt>
          <c:dPt>
            <c:idx val="1"/>
            <c:bubble3D val="0"/>
            <c:spPr>
              <a:solidFill>
                <a:schemeClr val="accent2"/>
              </a:solidFill>
              <a:ln>
                <a:noFill/>
              </a:ln>
              <a:effectLst/>
            </c:spPr>
            <c:extLst>
              <c:ext xmlns:c16="http://schemas.microsoft.com/office/drawing/2014/chart" uri="{C3380CC4-5D6E-409C-BE32-E72D297353CC}">
                <c16:uniqueId val="{00000003-4F6C-499E-A730-8F8DC3BB43E3}"/>
              </c:ext>
            </c:extLst>
          </c:dPt>
          <c:dLbls>
            <c:dLbl>
              <c:idx val="0"/>
              <c:tx>
                <c:rich>
                  <a:bodyPr/>
                  <a:lstStyle/>
                  <a:p>
                    <a:fld id="{F3CA465F-A08E-4188-91BB-7DF55BBF15EF}" type="CATEGORYNAME">
                      <a:rPr lang="en-US" smtClean="0"/>
                      <a:pPr/>
                      <a:t>[CATEGORY NAME]</a:t>
                    </a:fld>
                    <a:r>
                      <a:rPr lang="en-US" baseline="0" dirty="0"/>
                      <a:t>, 49%</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6C-499E-A730-8F8DC3BB43E3}"/>
                </c:ext>
              </c:extLst>
            </c:dLbl>
            <c:dLbl>
              <c:idx val="1"/>
              <c:tx>
                <c:rich>
                  <a:bodyPr/>
                  <a:lstStyle/>
                  <a:p>
                    <a:fld id="{6AC14342-F8B0-4E9D-B36D-014A34EC3AF7}" type="CATEGORYNAME">
                      <a:rPr lang="en-US" smtClean="0"/>
                      <a:pPr/>
                      <a:t>[CATEGORY NAME]</a:t>
                    </a:fld>
                    <a:r>
                      <a:rPr lang="en-US" baseline="0" dirty="0"/>
                      <a:t> 51%</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6C-499E-A730-8F8DC3BB43E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 2 Demo Children In Care'!$A$7:$A$8</c:f>
              <c:strCache>
                <c:ptCount val="2"/>
                <c:pt idx="0">
                  <c:v>Female</c:v>
                </c:pt>
                <c:pt idx="1">
                  <c:v>Male</c:v>
                </c:pt>
              </c:strCache>
            </c:strRef>
          </c:cat>
          <c:val>
            <c:numRef>
              <c:f>'Slide 2 Demo Children In Care'!$B$7:$B$8</c:f>
              <c:numCache>
                <c:formatCode>0%</c:formatCode>
                <c:ptCount val="2"/>
                <c:pt idx="0">
                  <c:v>0.48226950354609927</c:v>
                </c:pt>
                <c:pt idx="1">
                  <c:v>0.51773049645390068</c:v>
                </c:pt>
              </c:numCache>
            </c:numRef>
          </c:val>
          <c:extLst>
            <c:ext xmlns:c16="http://schemas.microsoft.com/office/drawing/2014/chart" uri="{C3380CC4-5D6E-409C-BE32-E72D297353CC}">
              <c16:uniqueId val="{00000000-71CC-46BC-B2FF-DB00F0D82A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sng" strike="noStrike" kern="1200" spc="0" baseline="0">
                <a:solidFill>
                  <a:schemeClr val="tx1">
                    <a:lumMod val="65000"/>
                    <a:lumOff val="35000"/>
                  </a:schemeClr>
                </a:solidFill>
                <a:latin typeface="+mn-lt"/>
                <a:ea typeface="+mn-ea"/>
                <a:cs typeface="+mn-cs"/>
              </a:defRPr>
            </a:pPr>
            <a:r>
              <a:rPr lang="en-US" sz="2400" b="1" i="0" u="none" baseline="0" dirty="0"/>
              <a:t>Age</a:t>
            </a:r>
          </a:p>
        </c:rich>
      </c:tx>
      <c:overlay val="0"/>
      <c:spPr>
        <a:noFill/>
        <a:ln>
          <a:noFill/>
        </a:ln>
        <a:effectLst/>
      </c:spPr>
      <c:txPr>
        <a:bodyPr rot="0" spcFirstLastPara="1" vertOverflow="ellipsis" vert="horz" wrap="square" anchor="ctr" anchorCtr="1"/>
        <a:lstStyle/>
        <a:p>
          <a:pPr>
            <a:defRPr sz="24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F19DE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 Demo Children In Care'!$A$1:$A$4</c:f>
              <c:strCache>
                <c:ptCount val="4"/>
                <c:pt idx="0">
                  <c:v>0-5</c:v>
                </c:pt>
                <c:pt idx="1">
                  <c:v>6-12</c:v>
                </c:pt>
                <c:pt idx="2">
                  <c:v>13-17</c:v>
                </c:pt>
                <c:pt idx="3">
                  <c:v>18+</c:v>
                </c:pt>
              </c:strCache>
            </c:strRef>
          </c:cat>
          <c:val>
            <c:numRef>
              <c:f>'Slide 2 Demo Children In Care'!$B$1:$B$4</c:f>
              <c:numCache>
                <c:formatCode>0%</c:formatCode>
                <c:ptCount val="4"/>
                <c:pt idx="0">
                  <c:v>0.28000000000000003</c:v>
                </c:pt>
                <c:pt idx="1">
                  <c:v>0.28999999999999998</c:v>
                </c:pt>
                <c:pt idx="2">
                  <c:v>0.26</c:v>
                </c:pt>
                <c:pt idx="3">
                  <c:v>0.18</c:v>
                </c:pt>
              </c:numCache>
            </c:numRef>
          </c:val>
          <c:extLst>
            <c:ext xmlns:c16="http://schemas.microsoft.com/office/drawing/2014/chart" uri="{C3380CC4-5D6E-409C-BE32-E72D297353CC}">
              <c16:uniqueId val="{00000000-E0EC-4A0C-8C1B-6894CD242CB3}"/>
            </c:ext>
          </c:extLst>
        </c:ser>
        <c:dLbls>
          <c:dLblPos val="outEnd"/>
          <c:showLegendKey val="0"/>
          <c:showVal val="1"/>
          <c:showCatName val="0"/>
          <c:showSerName val="0"/>
          <c:showPercent val="0"/>
          <c:showBubbleSize val="0"/>
        </c:dLbls>
        <c:gapWidth val="30"/>
        <c:axId val="115553792"/>
        <c:axId val="115560832"/>
      </c:barChart>
      <c:catAx>
        <c:axId val="115553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5560832"/>
        <c:crosses val="autoZero"/>
        <c:auto val="1"/>
        <c:lblAlgn val="ctr"/>
        <c:lblOffset val="100"/>
        <c:noMultiLvlLbl val="0"/>
      </c:catAx>
      <c:valAx>
        <c:axId val="115560832"/>
        <c:scaling>
          <c:orientation val="minMax"/>
        </c:scaling>
        <c:delete val="1"/>
        <c:axPos val="t"/>
        <c:numFmt formatCode="0%" sourceLinked="1"/>
        <c:majorTickMark val="none"/>
        <c:minorTickMark val="none"/>
        <c:tickLblPos val="nextTo"/>
        <c:crossAx val="1155537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sng" strike="noStrike" kern="1200" spc="0" baseline="0">
                <a:solidFill>
                  <a:schemeClr val="tx1">
                    <a:lumMod val="65000"/>
                    <a:lumOff val="35000"/>
                  </a:schemeClr>
                </a:solidFill>
                <a:latin typeface="+mn-lt"/>
                <a:ea typeface="+mn-ea"/>
                <a:cs typeface="+mn-cs"/>
              </a:defRPr>
            </a:pPr>
            <a:r>
              <a:rPr lang="en-US" sz="2400" b="1" i="0" u="none" baseline="0" dirty="0"/>
              <a:t>Race</a:t>
            </a:r>
          </a:p>
        </c:rich>
      </c:tx>
      <c:overlay val="0"/>
      <c:spPr>
        <a:noFill/>
        <a:ln>
          <a:noFill/>
        </a:ln>
        <a:effectLst/>
      </c:spPr>
      <c:txPr>
        <a:bodyPr rot="0" spcFirstLastPara="1" vertOverflow="ellipsis" vert="horz" wrap="square" anchor="ctr" anchorCtr="1"/>
        <a:lstStyle/>
        <a:p>
          <a:pPr>
            <a:defRPr sz="24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416098004407844"/>
          <c:y val="0.23553187024445682"/>
          <c:w val="0.6275235560968272"/>
          <c:h val="0.69528762562572155"/>
        </c:manualLayout>
      </c:layout>
      <c:barChart>
        <c:barDir val="bar"/>
        <c:grouping val="clustered"/>
        <c:varyColors val="0"/>
        <c:ser>
          <c:idx val="0"/>
          <c:order val="0"/>
          <c:spPr>
            <a:solidFill>
              <a:srgbClr val="07A9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 Demo Children In Care'!$A$12:$A$16</c:f>
              <c:strCache>
                <c:ptCount val="5"/>
                <c:pt idx="0">
                  <c:v>African American</c:v>
                </c:pt>
                <c:pt idx="1">
                  <c:v>Hispanic</c:v>
                </c:pt>
                <c:pt idx="2">
                  <c:v>Unknown</c:v>
                </c:pt>
                <c:pt idx="3">
                  <c:v>Asian</c:v>
                </c:pt>
                <c:pt idx="4">
                  <c:v>Caucasian</c:v>
                </c:pt>
              </c:strCache>
            </c:strRef>
          </c:cat>
          <c:val>
            <c:numRef>
              <c:f>'Slide 2 Demo Children In Care'!$B$12:$B$16</c:f>
              <c:numCache>
                <c:formatCode>0%</c:formatCode>
                <c:ptCount val="5"/>
                <c:pt idx="0">
                  <c:v>0.81901041666666663</c:v>
                </c:pt>
                <c:pt idx="1">
                  <c:v>0.15494791666666666</c:v>
                </c:pt>
                <c:pt idx="2">
                  <c:v>1.8229166666666668E-2</c:v>
                </c:pt>
                <c:pt idx="3">
                  <c:v>6.510416666666667E-3</c:v>
                </c:pt>
                <c:pt idx="4">
                  <c:v>1.3020833333333333E-3</c:v>
                </c:pt>
              </c:numCache>
            </c:numRef>
          </c:val>
          <c:extLst>
            <c:ext xmlns:c16="http://schemas.microsoft.com/office/drawing/2014/chart" uri="{C3380CC4-5D6E-409C-BE32-E72D297353CC}">
              <c16:uniqueId val="{00000000-47B9-4A24-8CD9-97F59DBA4BCB}"/>
            </c:ext>
          </c:extLst>
        </c:ser>
        <c:dLbls>
          <c:dLblPos val="outEnd"/>
          <c:showLegendKey val="0"/>
          <c:showVal val="1"/>
          <c:showCatName val="0"/>
          <c:showSerName val="0"/>
          <c:showPercent val="0"/>
          <c:showBubbleSize val="0"/>
        </c:dLbls>
        <c:gapWidth val="30"/>
        <c:axId val="115404800"/>
        <c:axId val="115407488"/>
      </c:barChart>
      <c:catAx>
        <c:axId val="115404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5407488"/>
        <c:crosses val="autoZero"/>
        <c:auto val="1"/>
        <c:lblAlgn val="ctr"/>
        <c:lblOffset val="100"/>
        <c:noMultiLvlLbl val="0"/>
      </c:catAx>
      <c:valAx>
        <c:axId val="115407488"/>
        <c:scaling>
          <c:orientation val="minMax"/>
        </c:scaling>
        <c:delete val="1"/>
        <c:axPos val="t"/>
        <c:numFmt formatCode="0%" sourceLinked="1"/>
        <c:majorTickMark val="none"/>
        <c:minorTickMark val="none"/>
        <c:tickLblPos val="nextTo"/>
        <c:crossAx val="1154048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186B5"/>
            </a:solidFill>
            <a:ln>
              <a:noFill/>
            </a:ln>
            <a:effectLst/>
          </c:spPr>
          <c:invertIfNegative val="0"/>
          <c:dLbls>
            <c:dLbl>
              <c:idx val="7"/>
              <c:tx>
                <c:rich>
                  <a:bodyPr/>
                  <a:lstStyle/>
                  <a:p>
                    <a:r>
                      <a:rPr lang="en-US" dirty="0"/>
                      <a:t>768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9B-4DAA-A280-685BD3FAA87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 Trends'!$A$1:$A$8</c:f>
              <c:strCache>
                <c:ptCount val="8"/>
                <c:pt idx="0">
                  <c:v>FY12</c:v>
                </c:pt>
                <c:pt idx="1">
                  <c:v>FY13</c:v>
                </c:pt>
                <c:pt idx="2">
                  <c:v>FY14</c:v>
                </c:pt>
                <c:pt idx="3">
                  <c:v>FY15</c:v>
                </c:pt>
                <c:pt idx="4">
                  <c:v>FY16</c:v>
                </c:pt>
                <c:pt idx="5">
                  <c:v>FY17</c:v>
                </c:pt>
                <c:pt idx="6">
                  <c:v>FY18</c:v>
                </c:pt>
                <c:pt idx="7">
                  <c:v>FY19</c:v>
                </c:pt>
              </c:strCache>
            </c:strRef>
          </c:cat>
          <c:val>
            <c:numRef>
              <c:f>'Slide 3 Trends'!$B$1:$B$8</c:f>
              <c:numCache>
                <c:formatCode>#,##0</c:formatCode>
                <c:ptCount val="8"/>
                <c:pt idx="0">
                  <c:v>1549</c:v>
                </c:pt>
                <c:pt idx="1">
                  <c:v>1342</c:v>
                </c:pt>
                <c:pt idx="2">
                  <c:v>1120</c:v>
                </c:pt>
                <c:pt idx="3">
                  <c:v>1085</c:v>
                </c:pt>
                <c:pt idx="4">
                  <c:v>996</c:v>
                </c:pt>
                <c:pt idx="5">
                  <c:v>905</c:v>
                </c:pt>
                <c:pt idx="6">
                  <c:v>839</c:v>
                </c:pt>
                <c:pt idx="7">
                  <c:v>768</c:v>
                </c:pt>
              </c:numCache>
            </c:numRef>
          </c:val>
          <c:extLst>
            <c:ext xmlns:c16="http://schemas.microsoft.com/office/drawing/2014/chart" uri="{C3380CC4-5D6E-409C-BE32-E72D297353CC}">
              <c16:uniqueId val="{00000000-BFF7-41E3-A14A-209301011972}"/>
            </c:ext>
          </c:extLst>
        </c:ser>
        <c:dLbls>
          <c:dLblPos val="outEnd"/>
          <c:showLegendKey val="0"/>
          <c:showVal val="1"/>
          <c:showCatName val="0"/>
          <c:showSerName val="0"/>
          <c:showPercent val="0"/>
          <c:showBubbleSize val="0"/>
        </c:dLbls>
        <c:gapWidth val="219"/>
        <c:overlap val="-27"/>
        <c:axId val="115794688"/>
        <c:axId val="115797376"/>
      </c:barChart>
      <c:catAx>
        <c:axId val="11579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5797376"/>
        <c:crosses val="autoZero"/>
        <c:auto val="1"/>
        <c:lblAlgn val="ctr"/>
        <c:lblOffset val="100"/>
        <c:noMultiLvlLbl val="0"/>
      </c:catAx>
      <c:valAx>
        <c:axId val="115797376"/>
        <c:scaling>
          <c:orientation val="minMax"/>
        </c:scaling>
        <c:delete val="1"/>
        <c:axPos val="l"/>
        <c:numFmt formatCode="#,##0" sourceLinked="1"/>
        <c:majorTickMark val="out"/>
        <c:minorTickMark val="none"/>
        <c:tickLblPos val="nextTo"/>
        <c:crossAx val="11579468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i="0" baseline="0"/>
              <a:t>Children in District Out-of-Home Care</a:t>
            </a:r>
          </a:p>
          <a:p>
            <a:pPr>
              <a:defRPr sz="2000" b="1"/>
            </a:pPr>
            <a:r>
              <a:rPr lang="en-US" sz="2000" b="1" i="0" baseline="0"/>
              <a:t>Point in time: Last day of Fiscal Year</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929499751890424"/>
          <c:w val="1"/>
          <c:h val="0.70679443933507635"/>
        </c:manualLayout>
      </c:layout>
      <c:barChart>
        <c:barDir val="col"/>
        <c:grouping val="clustered"/>
        <c:varyColors val="0"/>
        <c:ser>
          <c:idx val="0"/>
          <c:order val="0"/>
          <c:spPr>
            <a:solidFill>
              <a:srgbClr val="0186B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5'!$A$1:$A$10</c:f>
              <c:strCache>
                <c:ptCount val="10"/>
                <c:pt idx="0">
                  <c:v>FY10</c:v>
                </c:pt>
                <c:pt idx="1">
                  <c:v>FY11</c:v>
                </c:pt>
                <c:pt idx="2">
                  <c:v>FY12</c:v>
                </c:pt>
                <c:pt idx="3">
                  <c:v>FY13</c:v>
                </c:pt>
                <c:pt idx="4">
                  <c:v>FY14</c:v>
                </c:pt>
                <c:pt idx="5">
                  <c:v>FY15</c:v>
                </c:pt>
                <c:pt idx="6">
                  <c:v>FY16</c:v>
                </c:pt>
                <c:pt idx="7">
                  <c:v>FY17</c:v>
                </c:pt>
                <c:pt idx="8">
                  <c:v>FY18</c:v>
                </c:pt>
                <c:pt idx="9">
                  <c:v>FY19</c:v>
                </c:pt>
              </c:strCache>
            </c:strRef>
          </c:cat>
          <c:val>
            <c:numRef>
              <c:f>'Slide 5'!$B$1:$B$10</c:f>
              <c:numCache>
                <c:formatCode>#,##0</c:formatCode>
                <c:ptCount val="10"/>
                <c:pt idx="0">
                  <c:v>2092</c:v>
                </c:pt>
                <c:pt idx="1">
                  <c:v>1827</c:v>
                </c:pt>
                <c:pt idx="2">
                  <c:v>1549</c:v>
                </c:pt>
                <c:pt idx="3">
                  <c:v>1342</c:v>
                </c:pt>
                <c:pt idx="4">
                  <c:v>1120</c:v>
                </c:pt>
                <c:pt idx="5">
                  <c:v>1085</c:v>
                </c:pt>
                <c:pt idx="6">
                  <c:v>996</c:v>
                </c:pt>
                <c:pt idx="7">
                  <c:v>905</c:v>
                </c:pt>
                <c:pt idx="8">
                  <c:v>839</c:v>
                </c:pt>
                <c:pt idx="9">
                  <c:v>768</c:v>
                </c:pt>
              </c:numCache>
            </c:numRef>
          </c:val>
          <c:extLst>
            <c:ext xmlns:c16="http://schemas.microsoft.com/office/drawing/2014/chart" uri="{C3380CC4-5D6E-409C-BE32-E72D297353CC}">
              <c16:uniqueId val="{00000000-04D3-41E4-AF2F-69D4411B512A}"/>
            </c:ext>
          </c:extLst>
        </c:ser>
        <c:dLbls>
          <c:dLblPos val="outEnd"/>
          <c:showLegendKey val="0"/>
          <c:showVal val="1"/>
          <c:showCatName val="0"/>
          <c:showSerName val="0"/>
          <c:showPercent val="0"/>
          <c:showBubbleSize val="0"/>
        </c:dLbls>
        <c:gapWidth val="90"/>
        <c:overlap val="-27"/>
        <c:axId val="95074176"/>
        <c:axId val="95138560"/>
      </c:barChart>
      <c:catAx>
        <c:axId val="9507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5138560"/>
        <c:crosses val="autoZero"/>
        <c:auto val="1"/>
        <c:lblAlgn val="ctr"/>
        <c:lblOffset val="100"/>
        <c:noMultiLvlLbl val="0"/>
      </c:catAx>
      <c:valAx>
        <c:axId val="95138560"/>
        <c:scaling>
          <c:orientation val="minMax"/>
        </c:scaling>
        <c:delete val="1"/>
        <c:axPos val="l"/>
        <c:numFmt formatCode="#,##0" sourceLinked="1"/>
        <c:majorTickMark val="none"/>
        <c:minorTickMark val="none"/>
        <c:tickLblPos val="nextTo"/>
        <c:crossAx val="9507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836360056557906E-2"/>
          <c:y val="2.6886645747560379E-2"/>
          <c:w val="0.93938124832810233"/>
          <c:h val="0.85141827537468096"/>
        </c:manualLayout>
      </c:layout>
      <c:barChart>
        <c:barDir val="col"/>
        <c:grouping val="clustered"/>
        <c:varyColors val="0"/>
        <c:ser>
          <c:idx val="0"/>
          <c:order val="0"/>
          <c:tx>
            <c:strRef>
              <c:f>Initiations!$B$4</c:f>
              <c:strCache>
                <c:ptCount val="1"/>
                <c:pt idx="0">
                  <c:v>FY18</c:v>
                </c:pt>
              </c:strCache>
            </c:strRef>
          </c:tx>
          <c:spPr>
            <a:solidFill>
              <a:schemeClr val="accent2">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Initiations!$A$5:$A$16</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Initiations!$B$5:$B$16</c:f>
              <c:numCache>
                <c:formatCode>0%</c:formatCode>
                <c:ptCount val="12"/>
                <c:pt idx="0">
                  <c:v>0.95</c:v>
                </c:pt>
                <c:pt idx="1">
                  <c:v>0.95</c:v>
                </c:pt>
                <c:pt idx="2">
                  <c:v>0.9</c:v>
                </c:pt>
                <c:pt idx="3">
                  <c:v>0.93</c:v>
                </c:pt>
                <c:pt idx="4">
                  <c:v>0.95</c:v>
                </c:pt>
                <c:pt idx="5">
                  <c:v>0.93</c:v>
                </c:pt>
                <c:pt idx="6">
                  <c:v>0.87</c:v>
                </c:pt>
                <c:pt idx="7">
                  <c:v>0.85</c:v>
                </c:pt>
                <c:pt idx="8">
                  <c:v>0.86</c:v>
                </c:pt>
                <c:pt idx="9">
                  <c:v>0.85</c:v>
                </c:pt>
                <c:pt idx="10">
                  <c:v>0.93</c:v>
                </c:pt>
                <c:pt idx="11">
                  <c:v>0.93</c:v>
                </c:pt>
              </c:numCache>
            </c:numRef>
          </c:val>
          <c:extLst>
            <c:ext xmlns:c16="http://schemas.microsoft.com/office/drawing/2014/chart" uri="{C3380CC4-5D6E-409C-BE32-E72D297353CC}">
              <c16:uniqueId val="{00000000-5520-403F-93EE-F2B7D16FC753}"/>
            </c:ext>
          </c:extLst>
        </c:ser>
        <c:ser>
          <c:idx val="1"/>
          <c:order val="1"/>
          <c:tx>
            <c:strRef>
              <c:f>Initiations!$C$4</c:f>
              <c:strCache>
                <c:ptCount val="1"/>
                <c:pt idx="0">
                  <c:v>FY19</c:v>
                </c:pt>
              </c:strCache>
            </c:strRef>
          </c:tx>
          <c:spPr>
            <a:solidFill>
              <a:srgbClr val="00206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Initiations!$A$5:$A$16</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Initiations!$C$5:$C$16</c:f>
              <c:numCache>
                <c:formatCode>0%</c:formatCode>
                <c:ptCount val="12"/>
                <c:pt idx="0">
                  <c:v>0.91</c:v>
                </c:pt>
                <c:pt idx="1">
                  <c:v>0.91</c:v>
                </c:pt>
                <c:pt idx="2">
                  <c:v>0.88</c:v>
                </c:pt>
                <c:pt idx="3">
                  <c:v>0.89</c:v>
                </c:pt>
                <c:pt idx="4">
                  <c:v>0.91</c:v>
                </c:pt>
                <c:pt idx="5">
                  <c:v>0.89</c:v>
                </c:pt>
                <c:pt idx="6">
                  <c:v>0.92</c:v>
                </c:pt>
                <c:pt idx="7">
                  <c:v>0.91</c:v>
                </c:pt>
                <c:pt idx="8">
                  <c:v>0.91</c:v>
                </c:pt>
                <c:pt idx="9">
                  <c:v>0.93</c:v>
                </c:pt>
                <c:pt idx="10">
                  <c:v>0.93</c:v>
                </c:pt>
                <c:pt idx="11">
                  <c:v>0.93</c:v>
                </c:pt>
              </c:numCache>
            </c:numRef>
          </c:val>
          <c:extLst>
            <c:ext xmlns:c16="http://schemas.microsoft.com/office/drawing/2014/chart" uri="{C3380CC4-5D6E-409C-BE32-E72D297353CC}">
              <c16:uniqueId val="{00000001-5520-403F-93EE-F2B7D16FC753}"/>
            </c:ext>
          </c:extLst>
        </c:ser>
        <c:ser>
          <c:idx val="2"/>
          <c:order val="2"/>
          <c:tx>
            <c:strRef>
              <c:f>Initiations!$D$4</c:f>
              <c:strCache>
                <c:ptCount val="1"/>
                <c:pt idx="0">
                  <c:v>FY20</c:v>
                </c:pt>
              </c:strCache>
            </c:strRef>
          </c:tx>
          <c:spPr>
            <a:solidFill>
              <a:schemeClr val="bg1">
                <a:lumMod val="6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Initiations!$A$5:$A$16</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Initiations!$D$5:$D$16</c:f>
              <c:numCache>
                <c:formatCode>0%</c:formatCode>
                <c:ptCount val="12"/>
                <c:pt idx="0">
                  <c:v>0.96</c:v>
                </c:pt>
                <c:pt idx="1">
                  <c:v>0.93</c:v>
                </c:pt>
                <c:pt idx="2">
                  <c:v>0.96</c:v>
                </c:pt>
              </c:numCache>
            </c:numRef>
          </c:val>
          <c:extLst>
            <c:ext xmlns:c16="http://schemas.microsoft.com/office/drawing/2014/chart" uri="{C3380CC4-5D6E-409C-BE32-E72D297353CC}">
              <c16:uniqueId val="{00000002-5520-403F-93EE-F2B7D16FC753}"/>
            </c:ext>
          </c:extLst>
        </c:ser>
        <c:dLbls>
          <c:showLegendKey val="0"/>
          <c:showVal val="1"/>
          <c:showCatName val="0"/>
          <c:showSerName val="0"/>
          <c:showPercent val="0"/>
          <c:showBubbleSize val="0"/>
        </c:dLbls>
        <c:gapWidth val="75"/>
        <c:axId val="427414160"/>
        <c:axId val="427418096"/>
      </c:barChart>
      <c:lineChart>
        <c:grouping val="standard"/>
        <c:varyColors val="0"/>
        <c:ser>
          <c:idx val="3"/>
          <c:order val="3"/>
          <c:tx>
            <c:strRef>
              <c:f>Initiations!$E$4</c:f>
              <c:strCache>
                <c:ptCount val="1"/>
                <c:pt idx="0">
                  <c:v>Bechmark</c:v>
                </c:pt>
              </c:strCache>
            </c:strRef>
          </c:tx>
          <c:spPr>
            <a:ln w="28575" cap="rnd">
              <a:solidFill>
                <a:srgbClr val="FF0000"/>
              </a:solidFill>
              <a:round/>
            </a:ln>
            <a:effectLst/>
          </c:spPr>
          <c:marker>
            <c:symbol val="none"/>
          </c:marker>
          <c:dLbls>
            <c:delete val="1"/>
          </c:dLbls>
          <c:cat>
            <c:strRef>
              <c:f>Initiations!$A$5:$A$16</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Initiations!$E$5:$E$16</c:f>
              <c:numCache>
                <c:formatCode>0%</c:formatCode>
                <c:ptCount val="12"/>
                <c:pt idx="0">
                  <c:v>0.95</c:v>
                </c:pt>
                <c:pt idx="1">
                  <c:v>0.95</c:v>
                </c:pt>
                <c:pt idx="2">
                  <c:v>0.95</c:v>
                </c:pt>
                <c:pt idx="3">
                  <c:v>0.95</c:v>
                </c:pt>
                <c:pt idx="4">
                  <c:v>0.95</c:v>
                </c:pt>
                <c:pt idx="5">
                  <c:v>0.95</c:v>
                </c:pt>
                <c:pt idx="6">
                  <c:v>0.95</c:v>
                </c:pt>
                <c:pt idx="7">
                  <c:v>0.95</c:v>
                </c:pt>
                <c:pt idx="8">
                  <c:v>0.95</c:v>
                </c:pt>
                <c:pt idx="9">
                  <c:v>0.95</c:v>
                </c:pt>
                <c:pt idx="10">
                  <c:v>0.95</c:v>
                </c:pt>
                <c:pt idx="11">
                  <c:v>0.95</c:v>
                </c:pt>
              </c:numCache>
            </c:numRef>
          </c:val>
          <c:smooth val="0"/>
          <c:extLst>
            <c:ext xmlns:c16="http://schemas.microsoft.com/office/drawing/2014/chart" uri="{C3380CC4-5D6E-409C-BE32-E72D297353CC}">
              <c16:uniqueId val="{00000003-5520-403F-93EE-F2B7D16FC753}"/>
            </c:ext>
          </c:extLst>
        </c:ser>
        <c:dLbls>
          <c:showLegendKey val="0"/>
          <c:showVal val="1"/>
          <c:showCatName val="0"/>
          <c:showSerName val="0"/>
          <c:showPercent val="0"/>
          <c:showBubbleSize val="0"/>
        </c:dLbls>
        <c:marker val="1"/>
        <c:smooth val="0"/>
        <c:axId val="427414160"/>
        <c:axId val="427418096"/>
      </c:lineChart>
      <c:catAx>
        <c:axId val="42741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7418096"/>
        <c:crosses val="autoZero"/>
        <c:auto val="1"/>
        <c:lblAlgn val="ctr"/>
        <c:lblOffset val="100"/>
        <c:noMultiLvlLbl val="0"/>
      </c:catAx>
      <c:valAx>
        <c:axId val="427418096"/>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7414160"/>
        <c:crosses val="autoZero"/>
        <c:crossBetween val="between"/>
        <c:majorUnit val="0.2"/>
        <c:min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836360056557906E-2"/>
          <c:y val="2.6886645747560379E-2"/>
          <c:w val="0.93938124832810233"/>
          <c:h val="0.85141827537468096"/>
        </c:manualLayout>
      </c:layout>
      <c:barChart>
        <c:barDir val="col"/>
        <c:grouping val="clustered"/>
        <c:varyColors val="0"/>
        <c:ser>
          <c:idx val="0"/>
          <c:order val="0"/>
          <c:tx>
            <c:strRef>
              <c:f>Closures!$M$4</c:f>
              <c:strCache>
                <c:ptCount val="1"/>
                <c:pt idx="0">
                  <c:v>FY18</c:v>
                </c:pt>
              </c:strCache>
            </c:strRef>
          </c:tx>
          <c:spPr>
            <a:solidFill>
              <a:schemeClr val="accent2">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Closures!$L$5:$L$16</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Closures!$M$5:$M$16</c:f>
              <c:numCache>
                <c:formatCode>0%</c:formatCode>
                <c:ptCount val="12"/>
                <c:pt idx="0">
                  <c:v>0.79</c:v>
                </c:pt>
                <c:pt idx="1">
                  <c:v>0.77</c:v>
                </c:pt>
                <c:pt idx="2">
                  <c:v>0.73</c:v>
                </c:pt>
                <c:pt idx="3">
                  <c:v>0.72</c:v>
                </c:pt>
                <c:pt idx="4">
                  <c:v>0.81</c:v>
                </c:pt>
                <c:pt idx="5">
                  <c:v>0.76</c:v>
                </c:pt>
                <c:pt idx="6">
                  <c:v>0.8</c:v>
                </c:pt>
                <c:pt idx="7">
                  <c:v>0.78</c:v>
                </c:pt>
                <c:pt idx="8">
                  <c:v>0.72</c:v>
                </c:pt>
                <c:pt idx="9">
                  <c:v>0.81</c:v>
                </c:pt>
                <c:pt idx="10">
                  <c:v>0.91</c:v>
                </c:pt>
                <c:pt idx="11">
                  <c:v>0.9</c:v>
                </c:pt>
              </c:numCache>
            </c:numRef>
          </c:val>
          <c:extLst>
            <c:ext xmlns:c16="http://schemas.microsoft.com/office/drawing/2014/chart" uri="{C3380CC4-5D6E-409C-BE32-E72D297353CC}">
              <c16:uniqueId val="{00000000-AC2C-436B-98AC-E8F00C59A1EE}"/>
            </c:ext>
          </c:extLst>
        </c:ser>
        <c:ser>
          <c:idx val="1"/>
          <c:order val="1"/>
          <c:tx>
            <c:strRef>
              <c:f>Closures!$N$4</c:f>
              <c:strCache>
                <c:ptCount val="1"/>
                <c:pt idx="0">
                  <c:v>FY19</c:v>
                </c:pt>
              </c:strCache>
            </c:strRef>
          </c:tx>
          <c:spPr>
            <a:solidFill>
              <a:srgbClr val="00206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Closures!$L$5:$L$16</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Closures!$N$5:$N$16</c:f>
              <c:numCache>
                <c:formatCode>0%</c:formatCode>
                <c:ptCount val="12"/>
                <c:pt idx="0">
                  <c:v>0.84</c:v>
                </c:pt>
                <c:pt idx="1">
                  <c:v>0.78</c:v>
                </c:pt>
                <c:pt idx="2">
                  <c:v>0.83</c:v>
                </c:pt>
                <c:pt idx="3">
                  <c:v>0.81</c:v>
                </c:pt>
                <c:pt idx="4">
                  <c:v>0.78</c:v>
                </c:pt>
                <c:pt idx="5">
                  <c:v>0.81</c:v>
                </c:pt>
                <c:pt idx="6">
                  <c:v>0.82</c:v>
                </c:pt>
                <c:pt idx="7">
                  <c:v>0.79</c:v>
                </c:pt>
                <c:pt idx="8">
                  <c:v>0.79</c:v>
                </c:pt>
                <c:pt idx="9">
                  <c:v>0.73</c:v>
                </c:pt>
                <c:pt idx="10">
                  <c:v>0.79</c:v>
                </c:pt>
                <c:pt idx="11">
                  <c:v>0.88</c:v>
                </c:pt>
              </c:numCache>
            </c:numRef>
          </c:val>
          <c:extLst>
            <c:ext xmlns:c16="http://schemas.microsoft.com/office/drawing/2014/chart" uri="{C3380CC4-5D6E-409C-BE32-E72D297353CC}">
              <c16:uniqueId val="{00000001-AC2C-436B-98AC-E8F00C59A1EE}"/>
            </c:ext>
          </c:extLst>
        </c:ser>
        <c:ser>
          <c:idx val="2"/>
          <c:order val="2"/>
          <c:tx>
            <c:strRef>
              <c:f>Closures!$O$4</c:f>
              <c:strCache>
                <c:ptCount val="1"/>
                <c:pt idx="0">
                  <c:v>FY20</c:v>
                </c:pt>
              </c:strCache>
            </c:strRef>
          </c:tx>
          <c:spPr>
            <a:solidFill>
              <a:schemeClr val="bg1">
                <a:lumMod val="6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Closures!$L$5:$L$16</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Closures!$O$5:$O$16</c:f>
              <c:numCache>
                <c:formatCode>0%</c:formatCode>
                <c:ptCount val="12"/>
                <c:pt idx="0">
                  <c:v>0.91</c:v>
                </c:pt>
                <c:pt idx="1">
                  <c:v>0.84</c:v>
                </c:pt>
                <c:pt idx="2">
                  <c:v>0.82</c:v>
                </c:pt>
              </c:numCache>
            </c:numRef>
          </c:val>
          <c:extLst>
            <c:ext xmlns:c16="http://schemas.microsoft.com/office/drawing/2014/chart" uri="{C3380CC4-5D6E-409C-BE32-E72D297353CC}">
              <c16:uniqueId val="{00000002-AC2C-436B-98AC-E8F00C59A1EE}"/>
            </c:ext>
          </c:extLst>
        </c:ser>
        <c:dLbls>
          <c:showLegendKey val="0"/>
          <c:showVal val="1"/>
          <c:showCatName val="0"/>
          <c:showSerName val="0"/>
          <c:showPercent val="0"/>
          <c:showBubbleSize val="0"/>
        </c:dLbls>
        <c:gapWidth val="75"/>
        <c:axId val="427414160"/>
        <c:axId val="427418096"/>
      </c:barChart>
      <c:lineChart>
        <c:grouping val="standard"/>
        <c:varyColors val="0"/>
        <c:ser>
          <c:idx val="3"/>
          <c:order val="3"/>
          <c:tx>
            <c:strRef>
              <c:f>Closures!$P$4</c:f>
              <c:strCache>
                <c:ptCount val="1"/>
                <c:pt idx="0">
                  <c:v>Bechmark</c:v>
                </c:pt>
              </c:strCache>
            </c:strRef>
          </c:tx>
          <c:spPr>
            <a:ln w="28575" cap="rnd">
              <a:solidFill>
                <a:srgbClr val="FF0000"/>
              </a:solidFill>
              <a:round/>
            </a:ln>
            <a:effectLst/>
          </c:spPr>
          <c:marker>
            <c:symbol val="none"/>
          </c:marker>
          <c:dLbls>
            <c:delete val="1"/>
          </c:dLbls>
          <c:cat>
            <c:strRef>
              <c:f>Closures!$L$5:$L$16</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Closures!$P$5:$P$16</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3-AC2C-436B-98AC-E8F00C59A1EE}"/>
            </c:ext>
          </c:extLst>
        </c:ser>
        <c:dLbls>
          <c:showLegendKey val="0"/>
          <c:showVal val="1"/>
          <c:showCatName val="0"/>
          <c:showSerName val="0"/>
          <c:showPercent val="0"/>
          <c:showBubbleSize val="0"/>
        </c:dLbls>
        <c:marker val="1"/>
        <c:smooth val="0"/>
        <c:axId val="427414160"/>
        <c:axId val="427418096"/>
      </c:lineChart>
      <c:catAx>
        <c:axId val="42741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7418096"/>
        <c:crosses val="autoZero"/>
        <c:auto val="1"/>
        <c:lblAlgn val="ctr"/>
        <c:lblOffset val="100"/>
        <c:noMultiLvlLbl val="0"/>
      </c:catAx>
      <c:valAx>
        <c:axId val="4274180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741416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11-19T13:33:38.841" idx="2">
    <p:pos x="10" y="10"/>
    <p:text>Udpdate with new numbers as of 12/15</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1-19T13:34:00.103" idx="3">
    <p:pos x="10" y="10"/>
    <p:text>Update with new numbers as of 12/15</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11-19T13:34:28.999" idx="5">
    <p:pos x="10" y="10"/>
    <p:text>update with new numbers as of 12/15</p:text>
    <p:extLst>
      <p:ext uri="{C676402C-5697-4E1C-873F-D02D1690AC5C}">
        <p15:threadingInfo xmlns:p15="http://schemas.microsoft.com/office/powerpoint/2012/main" timeZoneBias="300"/>
      </p:ext>
    </p:extLst>
  </p:cm>
</p:cmLst>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CFA7E0-B2EA-4E14-A13A-22B0C67ADCE7}" type="doc">
      <dgm:prSet loTypeId="urn:microsoft.com/office/officeart/2005/8/layout/chart3" loCatId="cycle" qsTypeId="urn:microsoft.com/office/officeart/2005/8/quickstyle/simple1" qsCatId="simple" csTypeId="urn:microsoft.com/office/officeart/2005/8/colors/accent0_3" csCatId="mainScheme" phldr="1"/>
      <dgm:spPr/>
    </dgm:pt>
    <dgm:pt modelId="{585E5345-2C2E-43EF-9A83-01FCD3181308}">
      <dgm:prSet phldrT="[Text]" custT="1"/>
      <dgm:spPr>
        <a:solidFill>
          <a:schemeClr val="tx2">
            <a:lumMod val="40000"/>
            <a:lumOff val="60000"/>
          </a:schemeClr>
        </a:solidFill>
      </dgm:spPr>
      <dgm:t>
        <a:bodyPr/>
        <a:lstStyle/>
        <a:p>
          <a:r>
            <a:rPr lang="en-US" sz="2000" dirty="0"/>
            <a:t>Family First</a:t>
          </a:r>
        </a:p>
      </dgm:t>
    </dgm:pt>
    <dgm:pt modelId="{1AA40EEC-006A-4F46-926D-D08291E4B61E}" type="parTrans" cxnId="{267706F8-9712-4055-966E-E4F91E12B4FA}">
      <dgm:prSet/>
      <dgm:spPr/>
      <dgm:t>
        <a:bodyPr/>
        <a:lstStyle/>
        <a:p>
          <a:endParaRPr lang="en-US"/>
        </a:p>
      </dgm:t>
    </dgm:pt>
    <dgm:pt modelId="{7EC48C58-A648-4E02-9451-8E6CCA04BA00}" type="sibTrans" cxnId="{267706F8-9712-4055-966E-E4F91E12B4FA}">
      <dgm:prSet/>
      <dgm:spPr/>
      <dgm:t>
        <a:bodyPr/>
        <a:lstStyle/>
        <a:p>
          <a:endParaRPr lang="en-US"/>
        </a:p>
      </dgm:t>
    </dgm:pt>
    <dgm:pt modelId="{60E5E34A-B17E-41BA-9A31-BC62C2F4428D}">
      <dgm:prSet phldrT="[Text]"/>
      <dgm:spPr/>
      <dgm:t>
        <a:bodyPr/>
        <a:lstStyle/>
        <a:p>
          <a:endParaRPr lang="en-US" dirty="0"/>
        </a:p>
      </dgm:t>
    </dgm:pt>
    <dgm:pt modelId="{AB39B29D-A758-4790-8645-B521D39941BE}" type="sibTrans" cxnId="{1754C271-C918-472F-9978-8A5487AE5EDB}">
      <dgm:prSet/>
      <dgm:spPr/>
      <dgm:t>
        <a:bodyPr/>
        <a:lstStyle/>
        <a:p>
          <a:endParaRPr lang="en-US"/>
        </a:p>
      </dgm:t>
    </dgm:pt>
    <dgm:pt modelId="{C5D33616-FFBF-41F3-B4C5-E12627610AD2}" type="parTrans" cxnId="{1754C271-C918-472F-9978-8A5487AE5EDB}">
      <dgm:prSet/>
      <dgm:spPr/>
      <dgm:t>
        <a:bodyPr/>
        <a:lstStyle/>
        <a:p>
          <a:endParaRPr lang="en-US"/>
        </a:p>
      </dgm:t>
    </dgm:pt>
    <dgm:pt modelId="{A33ECABB-DF14-4D07-A0B5-D2FF329F4DEE}">
      <dgm:prSet phldrT="[Text]"/>
      <dgm:spPr>
        <a:ln>
          <a:noFill/>
        </a:ln>
      </dgm:spPr>
      <dgm:t>
        <a:bodyPr/>
        <a:lstStyle/>
        <a:p>
          <a:endParaRPr lang="en-US" dirty="0"/>
        </a:p>
      </dgm:t>
    </dgm:pt>
    <dgm:pt modelId="{60291888-76CF-4E76-939C-65186B594ED0}" type="sibTrans" cxnId="{E7A64D8C-0275-40BD-9E9E-C85EE2769773}">
      <dgm:prSet/>
      <dgm:spPr/>
      <dgm:t>
        <a:bodyPr/>
        <a:lstStyle/>
        <a:p>
          <a:endParaRPr lang="en-US"/>
        </a:p>
      </dgm:t>
    </dgm:pt>
    <dgm:pt modelId="{911F9C60-68C2-436A-B4DA-F49B686E49AA}" type="parTrans" cxnId="{E7A64D8C-0275-40BD-9E9E-C85EE2769773}">
      <dgm:prSet/>
      <dgm:spPr/>
      <dgm:t>
        <a:bodyPr/>
        <a:lstStyle/>
        <a:p>
          <a:endParaRPr lang="en-US"/>
        </a:p>
      </dgm:t>
    </dgm:pt>
    <dgm:pt modelId="{B3AECB9B-C3E2-4D74-A331-8DF8BC903066}">
      <dgm:prSet phldrT="[Text]"/>
      <dgm:spPr/>
      <dgm:t>
        <a:bodyPr/>
        <a:lstStyle/>
        <a:p>
          <a:endParaRPr lang="en-US" dirty="0"/>
        </a:p>
      </dgm:t>
    </dgm:pt>
    <dgm:pt modelId="{755734D3-5FAC-407E-8CDD-7E42E42C096A}" type="sibTrans" cxnId="{50D0BD5D-1340-462C-9E1A-253ECBBD10CA}">
      <dgm:prSet/>
      <dgm:spPr/>
      <dgm:t>
        <a:bodyPr/>
        <a:lstStyle/>
        <a:p>
          <a:endParaRPr lang="en-US"/>
        </a:p>
      </dgm:t>
    </dgm:pt>
    <dgm:pt modelId="{86FCDCE4-47CF-472E-AE17-0238A57940A6}" type="parTrans" cxnId="{50D0BD5D-1340-462C-9E1A-253ECBBD10CA}">
      <dgm:prSet/>
      <dgm:spPr/>
      <dgm:t>
        <a:bodyPr/>
        <a:lstStyle/>
        <a:p>
          <a:endParaRPr lang="en-US"/>
        </a:p>
      </dgm:t>
    </dgm:pt>
    <dgm:pt modelId="{14B79C31-DCCD-41F9-ADDA-793EA1F03BF4}">
      <dgm:prSet phldrT="[Text]"/>
      <dgm:spPr>
        <a:solidFill>
          <a:schemeClr val="tx2"/>
        </a:solidFill>
      </dgm:spPr>
      <dgm:t>
        <a:bodyPr/>
        <a:lstStyle/>
        <a:p>
          <a:endParaRPr lang="en-US" dirty="0"/>
        </a:p>
      </dgm:t>
    </dgm:pt>
    <dgm:pt modelId="{D4C1E9F5-CE25-4241-B74B-4E78FB34686F}" type="sibTrans" cxnId="{046F4736-8DFA-4A8C-9A56-CD770A0DC152}">
      <dgm:prSet/>
      <dgm:spPr/>
      <dgm:t>
        <a:bodyPr/>
        <a:lstStyle/>
        <a:p>
          <a:endParaRPr lang="en-US"/>
        </a:p>
      </dgm:t>
    </dgm:pt>
    <dgm:pt modelId="{632F567E-FF25-4D54-BA6B-DE7918CBE642}" type="parTrans" cxnId="{046F4736-8DFA-4A8C-9A56-CD770A0DC152}">
      <dgm:prSet/>
      <dgm:spPr/>
      <dgm:t>
        <a:bodyPr/>
        <a:lstStyle/>
        <a:p>
          <a:endParaRPr lang="en-US"/>
        </a:p>
      </dgm:t>
    </dgm:pt>
    <dgm:pt modelId="{E110285C-4F25-4DB2-B3B2-662586631333}" type="pres">
      <dgm:prSet presAssocID="{1BCFA7E0-B2EA-4E14-A13A-22B0C67ADCE7}" presName="compositeShape" presStyleCnt="0">
        <dgm:presLayoutVars>
          <dgm:chMax val="7"/>
          <dgm:dir/>
          <dgm:resizeHandles val="exact"/>
        </dgm:presLayoutVars>
      </dgm:prSet>
      <dgm:spPr/>
    </dgm:pt>
    <dgm:pt modelId="{803C8BB1-FE8C-4A3F-8C10-8B0A6C2685BE}" type="pres">
      <dgm:prSet presAssocID="{1BCFA7E0-B2EA-4E14-A13A-22B0C67ADCE7}" presName="wedge1" presStyleLbl="node1" presStyleIdx="0" presStyleCnt="5" custScaleX="88439" custScaleY="87415" custLinFactNeighborX="986" custLinFactNeighborY="-3255"/>
      <dgm:spPr/>
    </dgm:pt>
    <dgm:pt modelId="{A55EB4FA-0D54-4FD9-A797-8A1BF2642BBE}" type="pres">
      <dgm:prSet presAssocID="{1BCFA7E0-B2EA-4E14-A13A-22B0C67ADCE7}" presName="wedge1Tx" presStyleLbl="node1" presStyleIdx="0" presStyleCnt="5">
        <dgm:presLayoutVars>
          <dgm:chMax val="0"/>
          <dgm:chPref val="0"/>
          <dgm:bulletEnabled val="1"/>
        </dgm:presLayoutVars>
      </dgm:prSet>
      <dgm:spPr/>
    </dgm:pt>
    <dgm:pt modelId="{05D72487-572C-4027-AAB4-85E02E5B78B0}" type="pres">
      <dgm:prSet presAssocID="{1BCFA7E0-B2EA-4E14-A13A-22B0C67ADCE7}" presName="wedge2" presStyleLbl="node1" presStyleIdx="1" presStyleCnt="5"/>
      <dgm:spPr/>
    </dgm:pt>
    <dgm:pt modelId="{E2E54A2B-9ABD-42E4-8A31-2B52E2131CD7}" type="pres">
      <dgm:prSet presAssocID="{1BCFA7E0-B2EA-4E14-A13A-22B0C67ADCE7}" presName="wedge2Tx" presStyleLbl="node1" presStyleIdx="1" presStyleCnt="5">
        <dgm:presLayoutVars>
          <dgm:chMax val="0"/>
          <dgm:chPref val="0"/>
          <dgm:bulletEnabled val="1"/>
        </dgm:presLayoutVars>
      </dgm:prSet>
      <dgm:spPr/>
    </dgm:pt>
    <dgm:pt modelId="{B125C8F3-8D40-4D8E-AFA5-1013FDB91E66}" type="pres">
      <dgm:prSet presAssocID="{1BCFA7E0-B2EA-4E14-A13A-22B0C67ADCE7}" presName="wedge3" presStyleLbl="node1" presStyleIdx="2" presStyleCnt="5"/>
      <dgm:spPr/>
    </dgm:pt>
    <dgm:pt modelId="{1A66B664-DA3D-4EA8-AE88-9D0D649A1A2D}" type="pres">
      <dgm:prSet presAssocID="{1BCFA7E0-B2EA-4E14-A13A-22B0C67ADCE7}" presName="wedge3Tx" presStyleLbl="node1" presStyleIdx="2" presStyleCnt="5">
        <dgm:presLayoutVars>
          <dgm:chMax val="0"/>
          <dgm:chPref val="0"/>
          <dgm:bulletEnabled val="1"/>
        </dgm:presLayoutVars>
      </dgm:prSet>
      <dgm:spPr/>
    </dgm:pt>
    <dgm:pt modelId="{5DD9402C-27ED-4153-9C4F-4243180A5603}" type="pres">
      <dgm:prSet presAssocID="{1BCFA7E0-B2EA-4E14-A13A-22B0C67ADCE7}" presName="wedge4" presStyleLbl="node1" presStyleIdx="3" presStyleCnt="5"/>
      <dgm:spPr/>
    </dgm:pt>
    <dgm:pt modelId="{69427E1B-E2C2-480A-BDC9-C319230CE06D}" type="pres">
      <dgm:prSet presAssocID="{1BCFA7E0-B2EA-4E14-A13A-22B0C67ADCE7}" presName="wedge4Tx" presStyleLbl="node1" presStyleIdx="3" presStyleCnt="5">
        <dgm:presLayoutVars>
          <dgm:chMax val="0"/>
          <dgm:chPref val="0"/>
          <dgm:bulletEnabled val="1"/>
        </dgm:presLayoutVars>
      </dgm:prSet>
      <dgm:spPr/>
    </dgm:pt>
    <dgm:pt modelId="{AC1657AE-FF7F-449F-8D56-B0C968C4DD90}" type="pres">
      <dgm:prSet presAssocID="{1BCFA7E0-B2EA-4E14-A13A-22B0C67ADCE7}" presName="wedge5" presStyleLbl="node1" presStyleIdx="4" presStyleCnt="5"/>
      <dgm:spPr/>
    </dgm:pt>
    <dgm:pt modelId="{FE8CF7B8-DBE6-40DD-918A-095DCF827FDD}" type="pres">
      <dgm:prSet presAssocID="{1BCFA7E0-B2EA-4E14-A13A-22B0C67ADCE7}" presName="wedge5Tx" presStyleLbl="node1" presStyleIdx="4" presStyleCnt="5">
        <dgm:presLayoutVars>
          <dgm:chMax val="0"/>
          <dgm:chPref val="0"/>
          <dgm:bulletEnabled val="1"/>
        </dgm:presLayoutVars>
      </dgm:prSet>
      <dgm:spPr/>
    </dgm:pt>
  </dgm:ptLst>
  <dgm:cxnLst>
    <dgm:cxn modelId="{046F4736-8DFA-4A8C-9A56-CD770A0DC152}" srcId="{1BCFA7E0-B2EA-4E14-A13A-22B0C67ADCE7}" destId="{14B79C31-DCCD-41F9-ADDA-793EA1F03BF4}" srcOrd="4" destOrd="0" parTransId="{632F567E-FF25-4D54-BA6B-DE7918CBE642}" sibTransId="{D4C1E9F5-CE25-4241-B74B-4E78FB34686F}"/>
    <dgm:cxn modelId="{B53FC336-1357-49F1-9664-925A7BDAD39A}" type="presOf" srcId="{60E5E34A-B17E-41BA-9A31-BC62C2F4428D}" destId="{E2E54A2B-9ABD-42E4-8A31-2B52E2131CD7}" srcOrd="1" destOrd="0" presId="urn:microsoft.com/office/officeart/2005/8/layout/chart3"/>
    <dgm:cxn modelId="{50D0BD5D-1340-462C-9E1A-253ECBBD10CA}" srcId="{1BCFA7E0-B2EA-4E14-A13A-22B0C67ADCE7}" destId="{B3AECB9B-C3E2-4D74-A331-8DF8BC903066}" srcOrd="3" destOrd="0" parTransId="{86FCDCE4-47CF-472E-AE17-0238A57940A6}" sibTransId="{755734D3-5FAC-407E-8CDD-7E42E42C096A}"/>
    <dgm:cxn modelId="{08A79962-F1FB-4623-9761-FF616C0F866C}" type="presOf" srcId="{60E5E34A-B17E-41BA-9A31-BC62C2F4428D}" destId="{05D72487-572C-4027-AAB4-85E02E5B78B0}" srcOrd="0" destOrd="0" presId="urn:microsoft.com/office/officeart/2005/8/layout/chart3"/>
    <dgm:cxn modelId="{1754C271-C918-472F-9978-8A5487AE5EDB}" srcId="{1BCFA7E0-B2EA-4E14-A13A-22B0C67ADCE7}" destId="{60E5E34A-B17E-41BA-9A31-BC62C2F4428D}" srcOrd="1" destOrd="0" parTransId="{C5D33616-FFBF-41F3-B4C5-E12627610AD2}" sibTransId="{AB39B29D-A758-4790-8645-B521D39941BE}"/>
    <dgm:cxn modelId="{ECF92F78-08AC-458E-9E30-2088EC819E68}" type="presOf" srcId="{585E5345-2C2E-43EF-9A83-01FCD3181308}" destId="{A55EB4FA-0D54-4FD9-A797-8A1BF2642BBE}" srcOrd="1" destOrd="0" presId="urn:microsoft.com/office/officeart/2005/8/layout/chart3"/>
    <dgm:cxn modelId="{E7A64D8C-0275-40BD-9E9E-C85EE2769773}" srcId="{1BCFA7E0-B2EA-4E14-A13A-22B0C67ADCE7}" destId="{A33ECABB-DF14-4D07-A0B5-D2FF329F4DEE}" srcOrd="2" destOrd="0" parTransId="{911F9C60-68C2-436A-B4DA-F49B686E49AA}" sibTransId="{60291888-76CF-4E76-939C-65186B594ED0}"/>
    <dgm:cxn modelId="{5043428F-FCA8-4F18-A158-AA96560C3944}" type="presOf" srcId="{A33ECABB-DF14-4D07-A0B5-D2FF329F4DEE}" destId="{1A66B664-DA3D-4EA8-AE88-9D0D649A1A2D}" srcOrd="1" destOrd="0" presId="urn:microsoft.com/office/officeart/2005/8/layout/chart3"/>
    <dgm:cxn modelId="{0E7C3995-D21D-44BD-BDBD-F96EB8C38221}" type="presOf" srcId="{A33ECABB-DF14-4D07-A0B5-D2FF329F4DEE}" destId="{B125C8F3-8D40-4D8E-AFA5-1013FDB91E66}" srcOrd="0" destOrd="0" presId="urn:microsoft.com/office/officeart/2005/8/layout/chart3"/>
    <dgm:cxn modelId="{3685929C-A604-41E9-90FB-0ED1498DFD10}" type="presOf" srcId="{14B79C31-DCCD-41F9-ADDA-793EA1F03BF4}" destId="{FE8CF7B8-DBE6-40DD-918A-095DCF827FDD}" srcOrd="1" destOrd="0" presId="urn:microsoft.com/office/officeart/2005/8/layout/chart3"/>
    <dgm:cxn modelId="{B9D301A2-CDA4-4A83-A382-7DB1A6B26CAF}" type="presOf" srcId="{1BCFA7E0-B2EA-4E14-A13A-22B0C67ADCE7}" destId="{E110285C-4F25-4DB2-B3B2-662586631333}" srcOrd="0" destOrd="0" presId="urn:microsoft.com/office/officeart/2005/8/layout/chart3"/>
    <dgm:cxn modelId="{FCD4F7A8-EB89-4527-A47F-117B1DDBEC00}" type="presOf" srcId="{585E5345-2C2E-43EF-9A83-01FCD3181308}" destId="{803C8BB1-FE8C-4A3F-8C10-8B0A6C2685BE}" srcOrd="0" destOrd="0" presId="urn:microsoft.com/office/officeart/2005/8/layout/chart3"/>
    <dgm:cxn modelId="{9C4BD2D3-FA4F-4B61-A386-46176818ADEE}" type="presOf" srcId="{14B79C31-DCCD-41F9-ADDA-793EA1F03BF4}" destId="{AC1657AE-FF7F-449F-8D56-B0C968C4DD90}" srcOrd="0" destOrd="0" presId="urn:microsoft.com/office/officeart/2005/8/layout/chart3"/>
    <dgm:cxn modelId="{4CD6A4E0-B39A-432D-992A-1FA090F7308B}" type="presOf" srcId="{B3AECB9B-C3E2-4D74-A331-8DF8BC903066}" destId="{5DD9402C-27ED-4153-9C4F-4243180A5603}" srcOrd="0" destOrd="0" presId="urn:microsoft.com/office/officeart/2005/8/layout/chart3"/>
    <dgm:cxn modelId="{309EBDE9-0FF2-4CD5-8707-AD849C62F569}" type="presOf" srcId="{B3AECB9B-C3E2-4D74-A331-8DF8BC903066}" destId="{69427E1B-E2C2-480A-BDC9-C319230CE06D}" srcOrd="1" destOrd="0" presId="urn:microsoft.com/office/officeart/2005/8/layout/chart3"/>
    <dgm:cxn modelId="{267706F8-9712-4055-966E-E4F91E12B4FA}" srcId="{1BCFA7E0-B2EA-4E14-A13A-22B0C67ADCE7}" destId="{585E5345-2C2E-43EF-9A83-01FCD3181308}" srcOrd="0" destOrd="0" parTransId="{1AA40EEC-006A-4F46-926D-D08291E4B61E}" sibTransId="{7EC48C58-A648-4E02-9451-8E6CCA04BA00}"/>
    <dgm:cxn modelId="{8DCC15C3-CCF4-48FE-B635-6FFD8367370E}" type="presParOf" srcId="{E110285C-4F25-4DB2-B3B2-662586631333}" destId="{803C8BB1-FE8C-4A3F-8C10-8B0A6C2685BE}" srcOrd="0" destOrd="0" presId="urn:microsoft.com/office/officeart/2005/8/layout/chart3"/>
    <dgm:cxn modelId="{0517494E-FE23-4960-ABCD-2329612BE0B2}" type="presParOf" srcId="{E110285C-4F25-4DB2-B3B2-662586631333}" destId="{A55EB4FA-0D54-4FD9-A797-8A1BF2642BBE}" srcOrd="1" destOrd="0" presId="urn:microsoft.com/office/officeart/2005/8/layout/chart3"/>
    <dgm:cxn modelId="{8F13E45C-0F52-4F07-B157-DA31F575DD5E}" type="presParOf" srcId="{E110285C-4F25-4DB2-B3B2-662586631333}" destId="{05D72487-572C-4027-AAB4-85E02E5B78B0}" srcOrd="2" destOrd="0" presId="urn:microsoft.com/office/officeart/2005/8/layout/chart3"/>
    <dgm:cxn modelId="{EF6DC473-6729-4116-9A8A-2E35D2A2637B}" type="presParOf" srcId="{E110285C-4F25-4DB2-B3B2-662586631333}" destId="{E2E54A2B-9ABD-42E4-8A31-2B52E2131CD7}" srcOrd="3" destOrd="0" presId="urn:microsoft.com/office/officeart/2005/8/layout/chart3"/>
    <dgm:cxn modelId="{CFB577B2-9FBF-40DF-9910-05FFE478F791}" type="presParOf" srcId="{E110285C-4F25-4DB2-B3B2-662586631333}" destId="{B125C8F3-8D40-4D8E-AFA5-1013FDB91E66}" srcOrd="4" destOrd="0" presId="urn:microsoft.com/office/officeart/2005/8/layout/chart3"/>
    <dgm:cxn modelId="{B116DCDE-B867-4265-A2EE-3ADBE0B4AD5E}" type="presParOf" srcId="{E110285C-4F25-4DB2-B3B2-662586631333}" destId="{1A66B664-DA3D-4EA8-AE88-9D0D649A1A2D}" srcOrd="5" destOrd="0" presId="urn:microsoft.com/office/officeart/2005/8/layout/chart3"/>
    <dgm:cxn modelId="{73B92A50-CE55-40A5-AF75-33E200C92924}" type="presParOf" srcId="{E110285C-4F25-4DB2-B3B2-662586631333}" destId="{5DD9402C-27ED-4153-9C4F-4243180A5603}" srcOrd="6" destOrd="0" presId="urn:microsoft.com/office/officeart/2005/8/layout/chart3"/>
    <dgm:cxn modelId="{CC6A5F63-26EC-47D9-B5FD-8ADD61EE8844}" type="presParOf" srcId="{E110285C-4F25-4DB2-B3B2-662586631333}" destId="{69427E1B-E2C2-480A-BDC9-C319230CE06D}" srcOrd="7" destOrd="0" presId="urn:microsoft.com/office/officeart/2005/8/layout/chart3"/>
    <dgm:cxn modelId="{1EC6FB23-D41B-44A2-80A3-D04CA4161BED}" type="presParOf" srcId="{E110285C-4F25-4DB2-B3B2-662586631333}" destId="{AC1657AE-FF7F-449F-8D56-B0C968C4DD90}" srcOrd="8" destOrd="0" presId="urn:microsoft.com/office/officeart/2005/8/layout/chart3"/>
    <dgm:cxn modelId="{11279E58-609E-4214-B5D4-9519DB2CF2F5}" type="presParOf" srcId="{E110285C-4F25-4DB2-B3B2-662586631333}" destId="{FE8CF7B8-DBE6-40DD-918A-095DCF827FDD}"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4C387-26B5-4AB0-840D-9A4C711C16F0}" type="doc">
      <dgm:prSet loTypeId="urn:microsoft.com/office/officeart/2009/layout/CircleArrowProcess" loCatId="cycle" qsTypeId="urn:microsoft.com/office/officeart/2005/8/quickstyle/simple5" qsCatId="simple" csTypeId="urn:microsoft.com/office/officeart/2005/8/colors/colorful3" csCatId="colorful" phldr="1"/>
      <dgm:spPr/>
      <dgm:t>
        <a:bodyPr/>
        <a:lstStyle/>
        <a:p>
          <a:endParaRPr lang="en-US"/>
        </a:p>
      </dgm:t>
    </dgm:pt>
    <dgm:pt modelId="{309DF4BD-D25B-4A27-BCE3-E49C395B5AE3}">
      <dgm:prSet phldrT="[Text]"/>
      <dgm:spPr>
        <a:xfrm>
          <a:off x="1279" y="0"/>
          <a:ext cx="1991320" cy="4063999"/>
        </a:xfrm>
      </dgm:spPr>
      <dgm:t>
        <a:bodyPr/>
        <a:lstStyle/>
        <a:p>
          <a:r>
            <a:rPr lang="en-US" b="1" dirty="0">
              <a:latin typeface="Calibri"/>
              <a:ea typeface="+mn-ea"/>
              <a:cs typeface="+mn-cs"/>
            </a:rPr>
            <a:t>Performance</a:t>
          </a:r>
        </a:p>
      </dgm:t>
    </dgm:pt>
    <dgm:pt modelId="{D3E7620A-ACAF-4B5A-9CF6-70BFD33A2F93}" type="parTrans" cxnId="{DB823C38-E793-40A2-88CA-05AC49235F1F}">
      <dgm:prSet/>
      <dgm:spPr/>
      <dgm:t>
        <a:bodyPr/>
        <a:lstStyle/>
        <a:p>
          <a:endParaRPr lang="en-US"/>
        </a:p>
      </dgm:t>
    </dgm:pt>
    <dgm:pt modelId="{70A1F0E0-EBEB-451D-B7B8-0F0C6C077B26}" type="sibTrans" cxnId="{DB823C38-E793-40A2-88CA-05AC49235F1F}">
      <dgm:prSet/>
      <dgm:spPr/>
      <dgm:t>
        <a:bodyPr/>
        <a:lstStyle/>
        <a:p>
          <a:endParaRPr lang="en-US"/>
        </a:p>
      </dgm:t>
    </dgm:pt>
    <dgm:pt modelId="{FB086EB1-FDC4-4D65-B9A7-6EAD9EADA267}">
      <dgm:prSet phldrT="[Text]"/>
      <dgm:spPr>
        <a:xfrm>
          <a:off x="2052339" y="0"/>
          <a:ext cx="1991320" cy="4063999"/>
        </a:xfrm>
      </dgm:spPr>
      <dgm:t>
        <a:bodyPr/>
        <a:lstStyle/>
        <a:p>
          <a:r>
            <a:rPr lang="en-US" b="1" dirty="0">
              <a:latin typeface="Calibri"/>
              <a:ea typeface="+mn-ea"/>
              <a:cs typeface="+mn-cs"/>
            </a:rPr>
            <a:t>Compliance</a:t>
          </a:r>
        </a:p>
      </dgm:t>
    </dgm:pt>
    <dgm:pt modelId="{9EDD4A23-92E7-4A4C-BD70-DF01EF4BE47A}" type="parTrans" cxnId="{4F727D01-CD70-4A0C-86D4-7BEB7679CED0}">
      <dgm:prSet/>
      <dgm:spPr/>
      <dgm:t>
        <a:bodyPr/>
        <a:lstStyle/>
        <a:p>
          <a:endParaRPr lang="en-US"/>
        </a:p>
      </dgm:t>
    </dgm:pt>
    <dgm:pt modelId="{7D71A0E3-2B8D-4D16-97C7-B680FE2D16D5}" type="sibTrans" cxnId="{4F727D01-CD70-4A0C-86D4-7BEB7679CED0}">
      <dgm:prSet/>
      <dgm:spPr/>
      <dgm:t>
        <a:bodyPr/>
        <a:lstStyle/>
        <a:p>
          <a:endParaRPr lang="en-US"/>
        </a:p>
      </dgm:t>
    </dgm:pt>
    <dgm:pt modelId="{CD6DCB5A-97D4-4146-B75C-484C3DA9A471}">
      <dgm:prSet phldrT="[Text]"/>
      <dgm:spPr>
        <a:xfrm>
          <a:off x="4103399" y="0"/>
          <a:ext cx="1991320" cy="4063999"/>
        </a:xfrm>
      </dgm:spPr>
      <dgm:t>
        <a:bodyPr/>
        <a:lstStyle/>
        <a:p>
          <a:r>
            <a:rPr lang="en-US" b="1" dirty="0">
              <a:latin typeface="Calibri"/>
              <a:ea typeface="+mn-ea"/>
              <a:cs typeface="+mn-cs"/>
            </a:rPr>
            <a:t>Quality</a:t>
          </a:r>
        </a:p>
      </dgm:t>
    </dgm:pt>
    <dgm:pt modelId="{0A308339-2079-488E-A81E-7455CE3E7C5A}" type="parTrans" cxnId="{CA2F6B23-4FC0-42E2-8C0C-7BBCB2211887}">
      <dgm:prSet/>
      <dgm:spPr/>
      <dgm:t>
        <a:bodyPr/>
        <a:lstStyle/>
        <a:p>
          <a:endParaRPr lang="en-US"/>
        </a:p>
      </dgm:t>
    </dgm:pt>
    <dgm:pt modelId="{AE1B14C8-FB0B-4A8A-8E9D-ED2705BE14FC}" type="sibTrans" cxnId="{CA2F6B23-4FC0-42E2-8C0C-7BBCB2211887}">
      <dgm:prSet/>
      <dgm:spPr/>
      <dgm:t>
        <a:bodyPr/>
        <a:lstStyle/>
        <a:p>
          <a:endParaRPr lang="en-US"/>
        </a:p>
      </dgm:t>
    </dgm:pt>
    <dgm:pt modelId="{E5F967AA-2ED7-4782-96FF-D64CA988B51E}" type="pres">
      <dgm:prSet presAssocID="{D794C387-26B5-4AB0-840D-9A4C711C16F0}" presName="Name0" presStyleCnt="0">
        <dgm:presLayoutVars>
          <dgm:chMax val="7"/>
          <dgm:chPref val="7"/>
          <dgm:dir/>
          <dgm:animLvl val="lvl"/>
        </dgm:presLayoutVars>
      </dgm:prSet>
      <dgm:spPr/>
    </dgm:pt>
    <dgm:pt modelId="{B572749E-6766-456D-BE59-530E70F74A82}" type="pres">
      <dgm:prSet presAssocID="{309DF4BD-D25B-4A27-BCE3-E49C395B5AE3}" presName="Accent1" presStyleCnt="0"/>
      <dgm:spPr/>
    </dgm:pt>
    <dgm:pt modelId="{A81896C2-6831-44D3-9BDD-AEB6FD76616B}" type="pres">
      <dgm:prSet presAssocID="{309DF4BD-D25B-4A27-BCE3-E49C395B5AE3}" presName="Accent" presStyleLbl="node1" presStyleIdx="0" presStyleCnt="3"/>
      <dgm:spPr/>
    </dgm:pt>
    <dgm:pt modelId="{C09E158F-91CF-4FF1-9550-5656786BBC1F}" type="pres">
      <dgm:prSet presAssocID="{309DF4BD-D25B-4A27-BCE3-E49C395B5AE3}" presName="Parent1" presStyleLbl="revTx" presStyleIdx="0" presStyleCnt="3">
        <dgm:presLayoutVars>
          <dgm:chMax val="1"/>
          <dgm:chPref val="1"/>
          <dgm:bulletEnabled val="1"/>
        </dgm:presLayoutVars>
      </dgm:prSet>
      <dgm:spPr/>
    </dgm:pt>
    <dgm:pt modelId="{7F18EBE8-DB3B-4979-B13D-2C35861289EC}" type="pres">
      <dgm:prSet presAssocID="{FB086EB1-FDC4-4D65-B9A7-6EAD9EADA267}" presName="Accent2" presStyleCnt="0"/>
      <dgm:spPr/>
    </dgm:pt>
    <dgm:pt modelId="{1A7D35E2-4646-427B-AC7B-A3F418ED3E26}" type="pres">
      <dgm:prSet presAssocID="{FB086EB1-FDC4-4D65-B9A7-6EAD9EADA267}" presName="Accent" presStyleLbl="node1" presStyleIdx="1" presStyleCnt="3"/>
      <dgm:spPr/>
    </dgm:pt>
    <dgm:pt modelId="{5C168F45-46C2-44B8-A00C-3DC975BDA8B6}" type="pres">
      <dgm:prSet presAssocID="{FB086EB1-FDC4-4D65-B9A7-6EAD9EADA267}" presName="Parent2" presStyleLbl="revTx" presStyleIdx="1" presStyleCnt="3">
        <dgm:presLayoutVars>
          <dgm:chMax val="1"/>
          <dgm:chPref val="1"/>
          <dgm:bulletEnabled val="1"/>
        </dgm:presLayoutVars>
      </dgm:prSet>
      <dgm:spPr/>
    </dgm:pt>
    <dgm:pt modelId="{9E7ED0AA-595E-4FC1-B34B-08E253E5A863}" type="pres">
      <dgm:prSet presAssocID="{CD6DCB5A-97D4-4146-B75C-484C3DA9A471}" presName="Accent3" presStyleCnt="0"/>
      <dgm:spPr/>
    </dgm:pt>
    <dgm:pt modelId="{A0295C2C-5817-4666-8086-681C5EAAF2E1}" type="pres">
      <dgm:prSet presAssocID="{CD6DCB5A-97D4-4146-B75C-484C3DA9A471}" presName="Accent" presStyleLbl="node1" presStyleIdx="2" presStyleCnt="3"/>
      <dgm:spPr/>
    </dgm:pt>
    <dgm:pt modelId="{DCE70475-501A-41EC-AEF2-19C6D849E81A}" type="pres">
      <dgm:prSet presAssocID="{CD6DCB5A-97D4-4146-B75C-484C3DA9A471}" presName="Parent3" presStyleLbl="revTx" presStyleIdx="2" presStyleCnt="3">
        <dgm:presLayoutVars>
          <dgm:chMax val="1"/>
          <dgm:chPref val="1"/>
          <dgm:bulletEnabled val="1"/>
        </dgm:presLayoutVars>
      </dgm:prSet>
      <dgm:spPr/>
    </dgm:pt>
  </dgm:ptLst>
  <dgm:cxnLst>
    <dgm:cxn modelId="{4F727D01-CD70-4A0C-86D4-7BEB7679CED0}" srcId="{D794C387-26B5-4AB0-840D-9A4C711C16F0}" destId="{FB086EB1-FDC4-4D65-B9A7-6EAD9EADA267}" srcOrd="1" destOrd="0" parTransId="{9EDD4A23-92E7-4A4C-BD70-DF01EF4BE47A}" sibTransId="{7D71A0E3-2B8D-4D16-97C7-B680FE2D16D5}"/>
    <dgm:cxn modelId="{180D481C-21A2-46AA-B779-C5B1593B44A8}" type="presOf" srcId="{CD6DCB5A-97D4-4146-B75C-484C3DA9A471}" destId="{DCE70475-501A-41EC-AEF2-19C6D849E81A}" srcOrd="0" destOrd="0" presId="urn:microsoft.com/office/officeart/2009/layout/CircleArrowProcess"/>
    <dgm:cxn modelId="{CA2F6B23-4FC0-42E2-8C0C-7BBCB2211887}" srcId="{D794C387-26B5-4AB0-840D-9A4C711C16F0}" destId="{CD6DCB5A-97D4-4146-B75C-484C3DA9A471}" srcOrd="2" destOrd="0" parTransId="{0A308339-2079-488E-A81E-7455CE3E7C5A}" sibTransId="{AE1B14C8-FB0B-4A8A-8E9D-ED2705BE14FC}"/>
    <dgm:cxn modelId="{DB823C38-E793-40A2-88CA-05AC49235F1F}" srcId="{D794C387-26B5-4AB0-840D-9A4C711C16F0}" destId="{309DF4BD-D25B-4A27-BCE3-E49C395B5AE3}" srcOrd="0" destOrd="0" parTransId="{D3E7620A-ACAF-4B5A-9CF6-70BFD33A2F93}" sibTransId="{70A1F0E0-EBEB-451D-B7B8-0F0C6C077B26}"/>
    <dgm:cxn modelId="{E91F7644-9312-4961-85BC-8BC2B76A5385}" type="presOf" srcId="{309DF4BD-D25B-4A27-BCE3-E49C395B5AE3}" destId="{C09E158F-91CF-4FF1-9550-5656786BBC1F}" srcOrd="0" destOrd="0" presId="urn:microsoft.com/office/officeart/2009/layout/CircleArrowProcess"/>
    <dgm:cxn modelId="{8F854A4C-B676-4FD1-AAE2-B4FCA11FB535}" type="presOf" srcId="{D794C387-26B5-4AB0-840D-9A4C711C16F0}" destId="{E5F967AA-2ED7-4782-96FF-D64CA988B51E}" srcOrd="0" destOrd="0" presId="urn:microsoft.com/office/officeart/2009/layout/CircleArrowProcess"/>
    <dgm:cxn modelId="{22B7B8DE-C779-4383-BA78-25102A3F8C96}" type="presOf" srcId="{FB086EB1-FDC4-4D65-B9A7-6EAD9EADA267}" destId="{5C168F45-46C2-44B8-A00C-3DC975BDA8B6}" srcOrd="0" destOrd="0" presId="urn:microsoft.com/office/officeart/2009/layout/CircleArrowProcess"/>
    <dgm:cxn modelId="{C641C1E4-69D1-4426-A19D-D50DBA6FE420}" type="presParOf" srcId="{E5F967AA-2ED7-4782-96FF-D64CA988B51E}" destId="{B572749E-6766-456D-BE59-530E70F74A82}" srcOrd="0" destOrd="0" presId="urn:microsoft.com/office/officeart/2009/layout/CircleArrowProcess"/>
    <dgm:cxn modelId="{CB6DAFE3-EAB7-450F-89EA-FEF29A81BCEE}" type="presParOf" srcId="{B572749E-6766-456D-BE59-530E70F74A82}" destId="{A81896C2-6831-44D3-9BDD-AEB6FD76616B}" srcOrd="0" destOrd="0" presId="urn:microsoft.com/office/officeart/2009/layout/CircleArrowProcess"/>
    <dgm:cxn modelId="{33877539-0037-4758-BA71-94C00D8A463F}" type="presParOf" srcId="{E5F967AA-2ED7-4782-96FF-D64CA988B51E}" destId="{C09E158F-91CF-4FF1-9550-5656786BBC1F}" srcOrd="1" destOrd="0" presId="urn:microsoft.com/office/officeart/2009/layout/CircleArrowProcess"/>
    <dgm:cxn modelId="{05D42F50-9EDB-4332-8CBF-F6AF6CF230DF}" type="presParOf" srcId="{E5F967AA-2ED7-4782-96FF-D64CA988B51E}" destId="{7F18EBE8-DB3B-4979-B13D-2C35861289EC}" srcOrd="2" destOrd="0" presId="urn:microsoft.com/office/officeart/2009/layout/CircleArrowProcess"/>
    <dgm:cxn modelId="{C71CF5DE-D9C3-4681-ADAE-E7669ED7B5E4}" type="presParOf" srcId="{7F18EBE8-DB3B-4979-B13D-2C35861289EC}" destId="{1A7D35E2-4646-427B-AC7B-A3F418ED3E26}" srcOrd="0" destOrd="0" presId="urn:microsoft.com/office/officeart/2009/layout/CircleArrowProcess"/>
    <dgm:cxn modelId="{22C95B7D-9654-4D05-B33C-6FDCDE9A3C98}" type="presParOf" srcId="{E5F967AA-2ED7-4782-96FF-D64CA988B51E}" destId="{5C168F45-46C2-44B8-A00C-3DC975BDA8B6}" srcOrd="3" destOrd="0" presId="urn:microsoft.com/office/officeart/2009/layout/CircleArrowProcess"/>
    <dgm:cxn modelId="{4B289EB7-9BC8-4418-87D4-9AA77CD2045A}" type="presParOf" srcId="{E5F967AA-2ED7-4782-96FF-D64CA988B51E}" destId="{9E7ED0AA-595E-4FC1-B34B-08E253E5A863}" srcOrd="4" destOrd="0" presId="urn:microsoft.com/office/officeart/2009/layout/CircleArrowProcess"/>
    <dgm:cxn modelId="{B0A5CB5D-CFB8-4340-914A-E4E6281DD82C}" type="presParOf" srcId="{9E7ED0AA-595E-4FC1-B34B-08E253E5A863}" destId="{A0295C2C-5817-4666-8086-681C5EAAF2E1}" srcOrd="0" destOrd="0" presId="urn:microsoft.com/office/officeart/2009/layout/CircleArrowProcess"/>
    <dgm:cxn modelId="{FBCE5571-E0E5-4FF4-A7CF-35EB0BB66FDB}" type="presParOf" srcId="{E5F967AA-2ED7-4782-96FF-D64CA988B51E}" destId="{DCE70475-501A-41EC-AEF2-19C6D849E81A}" srcOrd="5" destOrd="0" presId="urn:microsoft.com/office/officeart/2009/layout/CircleArrowProcess"/>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E0868E-D9C9-4230-8109-ADCFC782E6A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671D99D-48BE-494A-B8C0-10AC4FCAE082}">
      <dgm:prSet custT="1"/>
      <dgm:spPr/>
      <dgm:t>
        <a:bodyPr/>
        <a:lstStyle/>
        <a:p>
          <a:r>
            <a:rPr lang="en-US" sz="2200" dirty="0"/>
            <a:t>Discuss late closures in detail, mitigating challenges and barriers in real time</a:t>
          </a:r>
          <a:br>
            <a:rPr lang="en-US" sz="2000" dirty="0"/>
          </a:br>
          <a:endParaRPr lang="en-US" sz="2000" dirty="0"/>
        </a:p>
      </dgm:t>
    </dgm:pt>
    <dgm:pt modelId="{5F06EC7A-D897-4B96-BEF4-0CE92C67084B}" type="parTrans" cxnId="{18CB6E61-9B2A-416F-A55C-00D7255F1C67}">
      <dgm:prSet/>
      <dgm:spPr/>
      <dgm:t>
        <a:bodyPr/>
        <a:lstStyle/>
        <a:p>
          <a:endParaRPr lang="en-US"/>
        </a:p>
      </dgm:t>
    </dgm:pt>
    <dgm:pt modelId="{AC0B7FD5-5E0F-442A-B5E5-9AAB1E4F7D0C}" type="sibTrans" cxnId="{18CB6E61-9B2A-416F-A55C-00D7255F1C67}">
      <dgm:prSet/>
      <dgm:spPr/>
      <dgm:t>
        <a:bodyPr/>
        <a:lstStyle/>
        <a:p>
          <a:endParaRPr lang="en-US"/>
        </a:p>
      </dgm:t>
    </dgm:pt>
    <dgm:pt modelId="{9A5E299B-CC53-4689-BD99-971F266E9E57}">
      <dgm:prSet custT="1"/>
      <dgm:spPr/>
      <dgm:t>
        <a:bodyPr/>
        <a:lstStyle/>
        <a:p>
          <a:r>
            <a:rPr lang="en-US" sz="2200" dirty="0"/>
            <a:t>Increased monitoring for reassigned referrals</a:t>
          </a:r>
          <a:br>
            <a:rPr lang="en-US" sz="2200" dirty="0"/>
          </a:br>
          <a:endParaRPr lang="en-US" sz="2200" dirty="0"/>
        </a:p>
      </dgm:t>
    </dgm:pt>
    <dgm:pt modelId="{3F1C78CE-F2BD-4406-B039-DA0544F96B9F}" type="parTrans" cxnId="{BE58C06D-3C3E-492F-A5D0-311924F6BBD4}">
      <dgm:prSet/>
      <dgm:spPr/>
      <dgm:t>
        <a:bodyPr/>
        <a:lstStyle/>
        <a:p>
          <a:endParaRPr lang="en-US"/>
        </a:p>
      </dgm:t>
    </dgm:pt>
    <dgm:pt modelId="{23B542C4-945A-46FD-9E6A-AEE40FA11D0D}" type="sibTrans" cxnId="{BE58C06D-3C3E-492F-A5D0-311924F6BBD4}">
      <dgm:prSet/>
      <dgm:spPr/>
      <dgm:t>
        <a:bodyPr/>
        <a:lstStyle/>
        <a:p>
          <a:endParaRPr lang="en-US"/>
        </a:p>
      </dgm:t>
    </dgm:pt>
    <dgm:pt modelId="{911850D9-6A7B-4BA5-A3C2-48B60673E1C2}">
      <dgm:prSet custT="1"/>
      <dgm:spPr/>
      <dgm:t>
        <a:bodyPr/>
        <a:lstStyle/>
        <a:p>
          <a:r>
            <a:rPr lang="en-US" sz="2200" dirty="0"/>
            <a:t>Supervisions are targeted, and support increased performance</a:t>
          </a:r>
          <a:br>
            <a:rPr lang="en-US" sz="1700" dirty="0"/>
          </a:br>
          <a:endParaRPr lang="en-US" sz="1700" dirty="0"/>
        </a:p>
      </dgm:t>
    </dgm:pt>
    <dgm:pt modelId="{6DD70ADE-A1DE-43FB-8C52-A8105CB3E3EF}" type="parTrans" cxnId="{7C2AC19F-0872-4E1A-992E-63CAC39E7A2F}">
      <dgm:prSet/>
      <dgm:spPr/>
      <dgm:t>
        <a:bodyPr/>
        <a:lstStyle/>
        <a:p>
          <a:endParaRPr lang="en-US"/>
        </a:p>
      </dgm:t>
    </dgm:pt>
    <dgm:pt modelId="{5117EFBF-7B5C-4E9D-B32B-87DD82BDFC7F}" type="sibTrans" cxnId="{7C2AC19F-0872-4E1A-992E-63CAC39E7A2F}">
      <dgm:prSet/>
      <dgm:spPr/>
      <dgm:t>
        <a:bodyPr/>
        <a:lstStyle/>
        <a:p>
          <a:endParaRPr lang="en-US"/>
        </a:p>
      </dgm:t>
    </dgm:pt>
    <dgm:pt modelId="{2E1F8B88-4545-4852-B712-304C8915F54C}">
      <dgm:prSet custT="1"/>
      <dgm:spPr/>
      <dgm:t>
        <a:bodyPr/>
        <a:lstStyle/>
        <a:p>
          <a:r>
            <a:rPr lang="en-US" sz="2200" dirty="0"/>
            <a:t>Added (2) mid-shifts for staff</a:t>
          </a:r>
          <a:br>
            <a:rPr lang="en-US" sz="1700" dirty="0"/>
          </a:br>
          <a:endParaRPr lang="en-US" sz="1700" dirty="0"/>
        </a:p>
      </dgm:t>
    </dgm:pt>
    <dgm:pt modelId="{FA513B00-E9B7-46B3-AAB6-3F861A19C99F}" type="parTrans" cxnId="{F71A831A-5B48-4649-88FC-BB9CD3A3242A}">
      <dgm:prSet/>
      <dgm:spPr/>
      <dgm:t>
        <a:bodyPr/>
        <a:lstStyle/>
        <a:p>
          <a:endParaRPr lang="en-US"/>
        </a:p>
      </dgm:t>
    </dgm:pt>
    <dgm:pt modelId="{8DA4F277-A301-44C2-A32D-F385634A9084}" type="sibTrans" cxnId="{F71A831A-5B48-4649-88FC-BB9CD3A3242A}">
      <dgm:prSet/>
      <dgm:spPr/>
      <dgm:t>
        <a:bodyPr/>
        <a:lstStyle/>
        <a:p>
          <a:endParaRPr lang="en-US"/>
        </a:p>
      </dgm:t>
    </dgm:pt>
    <dgm:pt modelId="{22E60C83-18A8-4766-9C6B-DA01959E4A1F}">
      <dgm:prSet custT="1"/>
      <dgm:spPr/>
      <dgm:t>
        <a:bodyPr/>
        <a:lstStyle/>
        <a:p>
          <a:r>
            <a:rPr lang="en-US" sz="2200" dirty="0"/>
            <a:t>Enhanced elements of the daily huddle to support transfer of referrals</a:t>
          </a:r>
          <a:br>
            <a:rPr lang="en-US" sz="1700" dirty="0"/>
          </a:br>
          <a:endParaRPr lang="en-US" sz="1700" dirty="0"/>
        </a:p>
      </dgm:t>
    </dgm:pt>
    <dgm:pt modelId="{E67C41E9-15BE-4271-9757-797924BA6FC3}" type="parTrans" cxnId="{89FF7D23-2084-4A2D-B740-D7C35C108FC9}">
      <dgm:prSet/>
      <dgm:spPr/>
      <dgm:t>
        <a:bodyPr/>
        <a:lstStyle/>
        <a:p>
          <a:endParaRPr lang="en-US"/>
        </a:p>
      </dgm:t>
    </dgm:pt>
    <dgm:pt modelId="{54474F61-B04A-4F83-A246-14CD88BA933C}" type="sibTrans" cxnId="{89FF7D23-2084-4A2D-B740-D7C35C108FC9}">
      <dgm:prSet/>
      <dgm:spPr/>
      <dgm:t>
        <a:bodyPr/>
        <a:lstStyle/>
        <a:p>
          <a:endParaRPr lang="en-US"/>
        </a:p>
      </dgm:t>
    </dgm:pt>
    <dgm:pt modelId="{7E0EFD36-1591-4DB4-AFAF-162ECA5899AA}">
      <dgm:prSet custT="1"/>
      <dgm:spPr/>
      <dgm:t>
        <a:bodyPr/>
        <a:lstStyle/>
        <a:p>
          <a:r>
            <a:rPr lang="en-US" sz="2200" dirty="0"/>
            <a:t>Added forums such as weekly clinical consultations</a:t>
          </a:r>
          <a:br>
            <a:rPr lang="en-US" sz="1600" dirty="0"/>
          </a:br>
          <a:endParaRPr lang="en-US" sz="1600" dirty="0"/>
        </a:p>
      </dgm:t>
    </dgm:pt>
    <dgm:pt modelId="{479C548C-BBA0-4CA9-B8AF-700ABDA67795}" type="parTrans" cxnId="{95E9850C-EF17-4AC2-8350-872817EFF4B0}">
      <dgm:prSet/>
      <dgm:spPr/>
      <dgm:t>
        <a:bodyPr/>
        <a:lstStyle/>
        <a:p>
          <a:endParaRPr lang="en-US"/>
        </a:p>
      </dgm:t>
    </dgm:pt>
    <dgm:pt modelId="{95363C81-DD18-41C5-8C2F-4A12F6B64E1D}" type="sibTrans" cxnId="{95E9850C-EF17-4AC2-8350-872817EFF4B0}">
      <dgm:prSet/>
      <dgm:spPr/>
      <dgm:t>
        <a:bodyPr/>
        <a:lstStyle/>
        <a:p>
          <a:endParaRPr lang="en-US"/>
        </a:p>
      </dgm:t>
    </dgm:pt>
    <dgm:pt modelId="{853B07A3-8943-4760-B9F5-9DD27C9CAE5D}" type="pres">
      <dgm:prSet presAssocID="{DDE0868E-D9C9-4230-8109-ADCFC782E6AF}" presName="root" presStyleCnt="0">
        <dgm:presLayoutVars>
          <dgm:dir/>
          <dgm:resizeHandles val="exact"/>
        </dgm:presLayoutVars>
      </dgm:prSet>
      <dgm:spPr/>
    </dgm:pt>
    <dgm:pt modelId="{ECA002AC-AC0E-4788-B9F5-263D5C509B37}" type="pres">
      <dgm:prSet presAssocID="{DDE0868E-D9C9-4230-8109-ADCFC782E6AF}" presName="container" presStyleCnt="0">
        <dgm:presLayoutVars>
          <dgm:dir/>
          <dgm:resizeHandles val="exact"/>
        </dgm:presLayoutVars>
      </dgm:prSet>
      <dgm:spPr/>
    </dgm:pt>
    <dgm:pt modelId="{315A4D9E-E356-440D-8988-DAAB101ADC2F}" type="pres">
      <dgm:prSet presAssocID="{D671D99D-48BE-494A-B8C0-10AC4FCAE082}" presName="compNode" presStyleCnt="0"/>
      <dgm:spPr/>
    </dgm:pt>
    <dgm:pt modelId="{875322C2-12FA-4EC9-B72D-E09941010B65}" type="pres">
      <dgm:prSet presAssocID="{D671D99D-48BE-494A-B8C0-10AC4FCAE082}" presName="iconBgRect" presStyleLbl="bgShp" presStyleIdx="0" presStyleCnt="6"/>
      <dgm:spPr/>
    </dgm:pt>
    <dgm:pt modelId="{96A5AFCE-A883-4A21-A8AB-BD5F857086E7}" type="pres">
      <dgm:prSet presAssocID="{D671D99D-48BE-494A-B8C0-10AC4FCAE082}"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opwatch"/>
        </a:ext>
      </dgm:extLst>
    </dgm:pt>
    <dgm:pt modelId="{6E611686-C775-4F5F-8825-41EF482A376D}" type="pres">
      <dgm:prSet presAssocID="{D671D99D-48BE-494A-B8C0-10AC4FCAE082}" presName="spaceRect" presStyleCnt="0"/>
      <dgm:spPr/>
    </dgm:pt>
    <dgm:pt modelId="{3439DD27-B5D7-4961-AD89-C7213A664051}" type="pres">
      <dgm:prSet presAssocID="{D671D99D-48BE-494A-B8C0-10AC4FCAE082}" presName="textRect" presStyleLbl="revTx" presStyleIdx="0" presStyleCnt="6">
        <dgm:presLayoutVars>
          <dgm:chMax val="1"/>
          <dgm:chPref val="1"/>
        </dgm:presLayoutVars>
      </dgm:prSet>
      <dgm:spPr/>
    </dgm:pt>
    <dgm:pt modelId="{F1E6E358-3BF4-4A81-A658-FCA844851FF2}" type="pres">
      <dgm:prSet presAssocID="{AC0B7FD5-5E0F-442A-B5E5-9AAB1E4F7D0C}" presName="sibTrans" presStyleLbl="sibTrans2D1" presStyleIdx="0" presStyleCnt="0"/>
      <dgm:spPr/>
    </dgm:pt>
    <dgm:pt modelId="{43CDE96B-D1D0-44C4-A64D-BAA77DF1B91E}" type="pres">
      <dgm:prSet presAssocID="{9A5E299B-CC53-4689-BD99-971F266E9E57}" presName="compNode" presStyleCnt="0"/>
      <dgm:spPr/>
    </dgm:pt>
    <dgm:pt modelId="{81749215-A219-4E48-A0DC-75F5669B52AE}" type="pres">
      <dgm:prSet presAssocID="{9A5E299B-CC53-4689-BD99-971F266E9E57}" presName="iconBgRect" presStyleLbl="bgShp" presStyleIdx="1" presStyleCnt="6"/>
      <dgm:spPr/>
    </dgm:pt>
    <dgm:pt modelId="{7EDA8061-2267-45DC-9AF9-0BDC565F432D}" type="pres">
      <dgm:prSet presAssocID="{9A5E299B-CC53-4689-BD99-971F266E9E57}"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pward trend"/>
        </a:ext>
      </dgm:extLst>
    </dgm:pt>
    <dgm:pt modelId="{BBADBF30-3FCF-411E-A0C8-632998A06CFB}" type="pres">
      <dgm:prSet presAssocID="{9A5E299B-CC53-4689-BD99-971F266E9E57}" presName="spaceRect" presStyleCnt="0"/>
      <dgm:spPr/>
    </dgm:pt>
    <dgm:pt modelId="{B94535DE-393E-4235-82BE-A35D610E05EB}" type="pres">
      <dgm:prSet presAssocID="{9A5E299B-CC53-4689-BD99-971F266E9E57}" presName="textRect" presStyleLbl="revTx" presStyleIdx="1" presStyleCnt="6">
        <dgm:presLayoutVars>
          <dgm:chMax val="1"/>
          <dgm:chPref val="1"/>
        </dgm:presLayoutVars>
      </dgm:prSet>
      <dgm:spPr/>
    </dgm:pt>
    <dgm:pt modelId="{CEB85293-0193-4D27-9EEE-BEF8892BA322}" type="pres">
      <dgm:prSet presAssocID="{23B542C4-945A-46FD-9E6A-AEE40FA11D0D}" presName="sibTrans" presStyleLbl="sibTrans2D1" presStyleIdx="0" presStyleCnt="0"/>
      <dgm:spPr/>
    </dgm:pt>
    <dgm:pt modelId="{6A38630A-BBCB-43AA-AD45-8F44F7E299D7}" type="pres">
      <dgm:prSet presAssocID="{911850D9-6A7B-4BA5-A3C2-48B60673E1C2}" presName="compNode" presStyleCnt="0"/>
      <dgm:spPr/>
    </dgm:pt>
    <dgm:pt modelId="{969CCA3A-32E6-4FF2-95BA-56F9A564E11D}" type="pres">
      <dgm:prSet presAssocID="{911850D9-6A7B-4BA5-A3C2-48B60673E1C2}" presName="iconBgRect" presStyleLbl="bgShp" presStyleIdx="2" presStyleCnt="6"/>
      <dgm:spPr/>
    </dgm:pt>
    <dgm:pt modelId="{C3D3656B-6722-451E-8DAD-D25B4B67AE0E}" type="pres">
      <dgm:prSet presAssocID="{911850D9-6A7B-4BA5-A3C2-48B60673E1C2}"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ardroom"/>
        </a:ext>
      </dgm:extLst>
    </dgm:pt>
    <dgm:pt modelId="{D6CD2BE4-4332-46C2-8471-5EBFF0176DB8}" type="pres">
      <dgm:prSet presAssocID="{911850D9-6A7B-4BA5-A3C2-48B60673E1C2}" presName="spaceRect" presStyleCnt="0"/>
      <dgm:spPr/>
    </dgm:pt>
    <dgm:pt modelId="{83C67A53-8E3C-43E5-A968-197F1B830BD9}" type="pres">
      <dgm:prSet presAssocID="{911850D9-6A7B-4BA5-A3C2-48B60673E1C2}" presName="textRect" presStyleLbl="revTx" presStyleIdx="2" presStyleCnt="6">
        <dgm:presLayoutVars>
          <dgm:chMax val="1"/>
          <dgm:chPref val="1"/>
        </dgm:presLayoutVars>
      </dgm:prSet>
      <dgm:spPr/>
    </dgm:pt>
    <dgm:pt modelId="{09715835-98DA-464D-9B95-B80E1B7AD075}" type="pres">
      <dgm:prSet presAssocID="{5117EFBF-7B5C-4E9D-B32B-87DD82BDFC7F}" presName="sibTrans" presStyleLbl="sibTrans2D1" presStyleIdx="0" presStyleCnt="0"/>
      <dgm:spPr/>
    </dgm:pt>
    <dgm:pt modelId="{DAD2D128-7780-4278-A1F6-BDB802261F9E}" type="pres">
      <dgm:prSet presAssocID="{2E1F8B88-4545-4852-B712-304C8915F54C}" presName="compNode" presStyleCnt="0"/>
      <dgm:spPr/>
    </dgm:pt>
    <dgm:pt modelId="{63936B97-794F-454A-A9A9-AE4B3AE144B1}" type="pres">
      <dgm:prSet presAssocID="{2E1F8B88-4545-4852-B712-304C8915F54C}" presName="iconBgRect" presStyleLbl="bgShp" presStyleIdx="3" presStyleCnt="6"/>
      <dgm:spPr/>
    </dgm:pt>
    <dgm:pt modelId="{D9F0A6A6-A9D9-4FFF-9D7D-0A4BAC74C66F}" type="pres">
      <dgm:prSet presAssocID="{2E1F8B88-4545-4852-B712-304C8915F54C}"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lowchart"/>
        </a:ext>
      </dgm:extLst>
    </dgm:pt>
    <dgm:pt modelId="{471FD022-15C9-438E-8009-B43BBDF7AEA9}" type="pres">
      <dgm:prSet presAssocID="{2E1F8B88-4545-4852-B712-304C8915F54C}" presName="spaceRect" presStyleCnt="0"/>
      <dgm:spPr/>
    </dgm:pt>
    <dgm:pt modelId="{FF2CD77E-50FD-4DC8-A5CF-1DE93C5CBDD7}" type="pres">
      <dgm:prSet presAssocID="{2E1F8B88-4545-4852-B712-304C8915F54C}" presName="textRect" presStyleLbl="revTx" presStyleIdx="3" presStyleCnt="6">
        <dgm:presLayoutVars>
          <dgm:chMax val="1"/>
          <dgm:chPref val="1"/>
        </dgm:presLayoutVars>
      </dgm:prSet>
      <dgm:spPr/>
    </dgm:pt>
    <dgm:pt modelId="{8E6A0003-4094-4082-A105-AF2DF82EE736}" type="pres">
      <dgm:prSet presAssocID="{8DA4F277-A301-44C2-A32D-F385634A9084}" presName="sibTrans" presStyleLbl="sibTrans2D1" presStyleIdx="0" presStyleCnt="0"/>
      <dgm:spPr/>
    </dgm:pt>
    <dgm:pt modelId="{AD96D86D-2F31-433D-908F-6BF79184D6B3}" type="pres">
      <dgm:prSet presAssocID="{22E60C83-18A8-4766-9C6B-DA01959E4A1F}" presName="compNode" presStyleCnt="0"/>
      <dgm:spPr/>
    </dgm:pt>
    <dgm:pt modelId="{27A8CFE8-73DB-40BE-963E-288EF3C914C9}" type="pres">
      <dgm:prSet presAssocID="{22E60C83-18A8-4766-9C6B-DA01959E4A1F}" presName="iconBgRect" presStyleLbl="bgShp" presStyleIdx="4" presStyleCnt="6"/>
      <dgm:spPr/>
    </dgm:pt>
    <dgm:pt modelId="{D678FB07-A6A9-4961-B386-47A9A5C5A3F6}" type="pres">
      <dgm:prSet presAssocID="{22E60C83-18A8-4766-9C6B-DA01959E4A1F}"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Workflow"/>
        </a:ext>
      </dgm:extLst>
    </dgm:pt>
    <dgm:pt modelId="{A42AC7CB-BB70-481F-A260-27E4130441A3}" type="pres">
      <dgm:prSet presAssocID="{22E60C83-18A8-4766-9C6B-DA01959E4A1F}" presName="spaceRect" presStyleCnt="0"/>
      <dgm:spPr/>
    </dgm:pt>
    <dgm:pt modelId="{2DB70694-D1B0-464D-9757-6B9BABDF14A9}" type="pres">
      <dgm:prSet presAssocID="{22E60C83-18A8-4766-9C6B-DA01959E4A1F}" presName="textRect" presStyleLbl="revTx" presStyleIdx="4" presStyleCnt="6">
        <dgm:presLayoutVars>
          <dgm:chMax val="1"/>
          <dgm:chPref val="1"/>
        </dgm:presLayoutVars>
      </dgm:prSet>
      <dgm:spPr/>
    </dgm:pt>
    <dgm:pt modelId="{724ED8BF-D3F6-4B58-AEC6-839DE37807A1}" type="pres">
      <dgm:prSet presAssocID="{54474F61-B04A-4F83-A246-14CD88BA933C}" presName="sibTrans" presStyleLbl="sibTrans2D1" presStyleIdx="0" presStyleCnt="0"/>
      <dgm:spPr/>
    </dgm:pt>
    <dgm:pt modelId="{E0415349-920E-4BB4-9A14-CE5927687B6B}" type="pres">
      <dgm:prSet presAssocID="{7E0EFD36-1591-4DB4-AFAF-162ECA5899AA}" presName="compNode" presStyleCnt="0"/>
      <dgm:spPr/>
    </dgm:pt>
    <dgm:pt modelId="{0120B11C-BF9F-4B19-9B96-BF9CBBEF2C3D}" type="pres">
      <dgm:prSet presAssocID="{7E0EFD36-1591-4DB4-AFAF-162ECA5899AA}" presName="iconBgRect" presStyleLbl="bgShp" presStyleIdx="5" presStyleCnt="6"/>
      <dgm:spPr/>
    </dgm:pt>
    <dgm:pt modelId="{824C34B2-6BCB-40A7-988C-099296811A68}" type="pres">
      <dgm:prSet presAssocID="{7E0EFD36-1591-4DB4-AFAF-162ECA5899A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Group brainstorm"/>
        </a:ext>
      </dgm:extLst>
    </dgm:pt>
    <dgm:pt modelId="{DE2864A4-C7BA-44B5-BA31-3BCACBFBE886}" type="pres">
      <dgm:prSet presAssocID="{7E0EFD36-1591-4DB4-AFAF-162ECA5899AA}" presName="spaceRect" presStyleCnt="0"/>
      <dgm:spPr/>
    </dgm:pt>
    <dgm:pt modelId="{AF57BD7A-AB8F-44C4-A90D-220081579244}" type="pres">
      <dgm:prSet presAssocID="{7E0EFD36-1591-4DB4-AFAF-162ECA5899AA}" presName="textRect" presStyleLbl="revTx" presStyleIdx="5" presStyleCnt="6">
        <dgm:presLayoutVars>
          <dgm:chMax val="1"/>
          <dgm:chPref val="1"/>
        </dgm:presLayoutVars>
      </dgm:prSet>
      <dgm:spPr/>
    </dgm:pt>
  </dgm:ptLst>
  <dgm:cxnLst>
    <dgm:cxn modelId="{95E9850C-EF17-4AC2-8350-872817EFF4B0}" srcId="{DDE0868E-D9C9-4230-8109-ADCFC782E6AF}" destId="{7E0EFD36-1591-4DB4-AFAF-162ECA5899AA}" srcOrd="5" destOrd="0" parTransId="{479C548C-BBA0-4CA9-B8AF-700ABDA67795}" sibTransId="{95363C81-DD18-41C5-8C2F-4A12F6B64E1D}"/>
    <dgm:cxn modelId="{F71A831A-5B48-4649-88FC-BB9CD3A3242A}" srcId="{DDE0868E-D9C9-4230-8109-ADCFC782E6AF}" destId="{2E1F8B88-4545-4852-B712-304C8915F54C}" srcOrd="3" destOrd="0" parTransId="{FA513B00-E9B7-46B3-AAB6-3F861A19C99F}" sibTransId="{8DA4F277-A301-44C2-A32D-F385634A9084}"/>
    <dgm:cxn modelId="{79327A1D-6FE5-42F1-B6A7-60895B7DC4F0}" type="presOf" srcId="{D671D99D-48BE-494A-B8C0-10AC4FCAE082}" destId="{3439DD27-B5D7-4961-AD89-C7213A664051}" srcOrd="0" destOrd="0" presId="urn:microsoft.com/office/officeart/2018/2/layout/IconCircleList"/>
    <dgm:cxn modelId="{89FF7D23-2084-4A2D-B740-D7C35C108FC9}" srcId="{DDE0868E-D9C9-4230-8109-ADCFC782E6AF}" destId="{22E60C83-18A8-4766-9C6B-DA01959E4A1F}" srcOrd="4" destOrd="0" parTransId="{E67C41E9-15BE-4271-9757-797924BA6FC3}" sibTransId="{54474F61-B04A-4F83-A246-14CD88BA933C}"/>
    <dgm:cxn modelId="{6682E734-FC8A-4EAB-965C-E644824B3922}" type="presOf" srcId="{911850D9-6A7B-4BA5-A3C2-48B60673E1C2}" destId="{83C67A53-8E3C-43E5-A968-197F1B830BD9}" srcOrd="0" destOrd="0" presId="urn:microsoft.com/office/officeart/2018/2/layout/IconCircleList"/>
    <dgm:cxn modelId="{84FB5B3A-AFFF-470C-82BC-D380A5217E5D}" type="presOf" srcId="{AC0B7FD5-5E0F-442A-B5E5-9AAB1E4F7D0C}" destId="{F1E6E358-3BF4-4A81-A658-FCA844851FF2}" srcOrd="0" destOrd="0" presId="urn:microsoft.com/office/officeart/2018/2/layout/IconCircleList"/>
    <dgm:cxn modelId="{18CB6E61-9B2A-416F-A55C-00D7255F1C67}" srcId="{DDE0868E-D9C9-4230-8109-ADCFC782E6AF}" destId="{D671D99D-48BE-494A-B8C0-10AC4FCAE082}" srcOrd="0" destOrd="0" parTransId="{5F06EC7A-D897-4B96-BEF4-0CE92C67084B}" sibTransId="{AC0B7FD5-5E0F-442A-B5E5-9AAB1E4F7D0C}"/>
    <dgm:cxn modelId="{BE58C06D-3C3E-492F-A5D0-311924F6BBD4}" srcId="{DDE0868E-D9C9-4230-8109-ADCFC782E6AF}" destId="{9A5E299B-CC53-4689-BD99-971F266E9E57}" srcOrd="1" destOrd="0" parTransId="{3F1C78CE-F2BD-4406-B039-DA0544F96B9F}" sibTransId="{23B542C4-945A-46FD-9E6A-AEE40FA11D0D}"/>
    <dgm:cxn modelId="{EF916C6E-D7FE-4BAA-8B6E-156A0661D142}" type="presOf" srcId="{22E60C83-18A8-4766-9C6B-DA01959E4A1F}" destId="{2DB70694-D1B0-464D-9757-6B9BABDF14A9}" srcOrd="0" destOrd="0" presId="urn:microsoft.com/office/officeart/2018/2/layout/IconCircleList"/>
    <dgm:cxn modelId="{ACC9E671-0D6F-458C-B9A0-611462A26FD4}" type="presOf" srcId="{8DA4F277-A301-44C2-A32D-F385634A9084}" destId="{8E6A0003-4094-4082-A105-AF2DF82EE736}" srcOrd="0" destOrd="0" presId="urn:microsoft.com/office/officeart/2018/2/layout/IconCircleList"/>
    <dgm:cxn modelId="{A979BF55-EDCA-41AC-9F4F-48BBAF195B19}" type="presOf" srcId="{2E1F8B88-4545-4852-B712-304C8915F54C}" destId="{FF2CD77E-50FD-4DC8-A5CF-1DE93C5CBDD7}" srcOrd="0" destOrd="0" presId="urn:microsoft.com/office/officeart/2018/2/layout/IconCircleList"/>
    <dgm:cxn modelId="{2DF2EA75-52E2-440D-87FD-B405058746D1}" type="presOf" srcId="{5117EFBF-7B5C-4E9D-B32B-87DD82BDFC7F}" destId="{09715835-98DA-464D-9B95-B80E1B7AD075}" srcOrd="0" destOrd="0" presId="urn:microsoft.com/office/officeart/2018/2/layout/IconCircleList"/>
    <dgm:cxn modelId="{073AEA95-4842-4F92-B9CA-F905BD2183D8}" type="presOf" srcId="{54474F61-B04A-4F83-A246-14CD88BA933C}" destId="{724ED8BF-D3F6-4B58-AEC6-839DE37807A1}" srcOrd="0" destOrd="0" presId="urn:microsoft.com/office/officeart/2018/2/layout/IconCircleList"/>
    <dgm:cxn modelId="{7C2AC19F-0872-4E1A-992E-63CAC39E7A2F}" srcId="{DDE0868E-D9C9-4230-8109-ADCFC782E6AF}" destId="{911850D9-6A7B-4BA5-A3C2-48B60673E1C2}" srcOrd="2" destOrd="0" parTransId="{6DD70ADE-A1DE-43FB-8C52-A8105CB3E3EF}" sibTransId="{5117EFBF-7B5C-4E9D-B32B-87DD82BDFC7F}"/>
    <dgm:cxn modelId="{F35647A9-7D63-4411-AAB6-E27EF5B1FA27}" type="presOf" srcId="{9A5E299B-CC53-4689-BD99-971F266E9E57}" destId="{B94535DE-393E-4235-82BE-A35D610E05EB}" srcOrd="0" destOrd="0" presId="urn:microsoft.com/office/officeart/2018/2/layout/IconCircleList"/>
    <dgm:cxn modelId="{608985BB-CB36-441D-807D-0F1C77847679}" type="presOf" srcId="{DDE0868E-D9C9-4230-8109-ADCFC782E6AF}" destId="{853B07A3-8943-4760-B9F5-9DD27C9CAE5D}" srcOrd="0" destOrd="0" presId="urn:microsoft.com/office/officeart/2018/2/layout/IconCircleList"/>
    <dgm:cxn modelId="{251317BC-8B77-49E5-BE22-1F41E899CF99}" type="presOf" srcId="{23B542C4-945A-46FD-9E6A-AEE40FA11D0D}" destId="{CEB85293-0193-4D27-9EEE-BEF8892BA322}" srcOrd="0" destOrd="0" presId="urn:microsoft.com/office/officeart/2018/2/layout/IconCircleList"/>
    <dgm:cxn modelId="{4296BBDB-08ED-42D6-86C9-BB96D5F78137}" type="presOf" srcId="{7E0EFD36-1591-4DB4-AFAF-162ECA5899AA}" destId="{AF57BD7A-AB8F-44C4-A90D-220081579244}" srcOrd="0" destOrd="0" presId="urn:microsoft.com/office/officeart/2018/2/layout/IconCircleList"/>
    <dgm:cxn modelId="{588F2CD4-2D36-4147-8DAE-C9405AAC3B5D}" type="presParOf" srcId="{853B07A3-8943-4760-B9F5-9DD27C9CAE5D}" destId="{ECA002AC-AC0E-4788-B9F5-263D5C509B37}" srcOrd="0" destOrd="0" presId="urn:microsoft.com/office/officeart/2018/2/layout/IconCircleList"/>
    <dgm:cxn modelId="{E8ACAD88-0387-4BF3-9E6C-DB38ED9537DD}" type="presParOf" srcId="{ECA002AC-AC0E-4788-B9F5-263D5C509B37}" destId="{315A4D9E-E356-440D-8988-DAAB101ADC2F}" srcOrd="0" destOrd="0" presId="urn:microsoft.com/office/officeart/2018/2/layout/IconCircleList"/>
    <dgm:cxn modelId="{31A0C620-2DA3-4050-A1EC-5AB943BD9A3A}" type="presParOf" srcId="{315A4D9E-E356-440D-8988-DAAB101ADC2F}" destId="{875322C2-12FA-4EC9-B72D-E09941010B65}" srcOrd="0" destOrd="0" presId="urn:microsoft.com/office/officeart/2018/2/layout/IconCircleList"/>
    <dgm:cxn modelId="{0E0B4D06-4240-4CD1-ADE6-63E90FC8FD41}" type="presParOf" srcId="{315A4D9E-E356-440D-8988-DAAB101ADC2F}" destId="{96A5AFCE-A883-4A21-A8AB-BD5F857086E7}" srcOrd="1" destOrd="0" presId="urn:microsoft.com/office/officeart/2018/2/layout/IconCircleList"/>
    <dgm:cxn modelId="{8029155C-6C8B-4CE7-B427-37DD0FFCA6FD}" type="presParOf" srcId="{315A4D9E-E356-440D-8988-DAAB101ADC2F}" destId="{6E611686-C775-4F5F-8825-41EF482A376D}" srcOrd="2" destOrd="0" presId="urn:microsoft.com/office/officeart/2018/2/layout/IconCircleList"/>
    <dgm:cxn modelId="{52F5EDC4-BFF7-47F1-9216-3BD9591D7E59}" type="presParOf" srcId="{315A4D9E-E356-440D-8988-DAAB101ADC2F}" destId="{3439DD27-B5D7-4961-AD89-C7213A664051}" srcOrd="3" destOrd="0" presId="urn:microsoft.com/office/officeart/2018/2/layout/IconCircleList"/>
    <dgm:cxn modelId="{9E2E0F7C-EAB8-49E0-BAC9-4E154C6EF128}" type="presParOf" srcId="{ECA002AC-AC0E-4788-B9F5-263D5C509B37}" destId="{F1E6E358-3BF4-4A81-A658-FCA844851FF2}" srcOrd="1" destOrd="0" presId="urn:microsoft.com/office/officeart/2018/2/layout/IconCircleList"/>
    <dgm:cxn modelId="{2B51FF82-5378-48AA-AB38-52CB6EFB848D}" type="presParOf" srcId="{ECA002AC-AC0E-4788-B9F5-263D5C509B37}" destId="{43CDE96B-D1D0-44C4-A64D-BAA77DF1B91E}" srcOrd="2" destOrd="0" presId="urn:microsoft.com/office/officeart/2018/2/layout/IconCircleList"/>
    <dgm:cxn modelId="{A634F2C0-897C-4B9B-B12C-1556B2B14119}" type="presParOf" srcId="{43CDE96B-D1D0-44C4-A64D-BAA77DF1B91E}" destId="{81749215-A219-4E48-A0DC-75F5669B52AE}" srcOrd="0" destOrd="0" presId="urn:microsoft.com/office/officeart/2018/2/layout/IconCircleList"/>
    <dgm:cxn modelId="{E45FDA2E-F110-4CC0-9DF4-BA477A723851}" type="presParOf" srcId="{43CDE96B-D1D0-44C4-A64D-BAA77DF1B91E}" destId="{7EDA8061-2267-45DC-9AF9-0BDC565F432D}" srcOrd="1" destOrd="0" presId="urn:microsoft.com/office/officeart/2018/2/layout/IconCircleList"/>
    <dgm:cxn modelId="{3B771952-AC1C-4C40-AD7A-A62FE5C0D8BF}" type="presParOf" srcId="{43CDE96B-D1D0-44C4-A64D-BAA77DF1B91E}" destId="{BBADBF30-3FCF-411E-A0C8-632998A06CFB}" srcOrd="2" destOrd="0" presId="urn:microsoft.com/office/officeart/2018/2/layout/IconCircleList"/>
    <dgm:cxn modelId="{47A48F62-189F-4FB3-B8A1-83CD93E93CCA}" type="presParOf" srcId="{43CDE96B-D1D0-44C4-A64D-BAA77DF1B91E}" destId="{B94535DE-393E-4235-82BE-A35D610E05EB}" srcOrd="3" destOrd="0" presId="urn:microsoft.com/office/officeart/2018/2/layout/IconCircleList"/>
    <dgm:cxn modelId="{20C2F074-F983-4FFC-8B29-0724DF32515C}" type="presParOf" srcId="{ECA002AC-AC0E-4788-B9F5-263D5C509B37}" destId="{CEB85293-0193-4D27-9EEE-BEF8892BA322}" srcOrd="3" destOrd="0" presId="urn:microsoft.com/office/officeart/2018/2/layout/IconCircleList"/>
    <dgm:cxn modelId="{8619A16B-671C-4F4D-854A-CE956012809B}" type="presParOf" srcId="{ECA002AC-AC0E-4788-B9F5-263D5C509B37}" destId="{6A38630A-BBCB-43AA-AD45-8F44F7E299D7}" srcOrd="4" destOrd="0" presId="urn:microsoft.com/office/officeart/2018/2/layout/IconCircleList"/>
    <dgm:cxn modelId="{EC7A1896-E3A3-48B2-A562-D8DA2EF1CF73}" type="presParOf" srcId="{6A38630A-BBCB-43AA-AD45-8F44F7E299D7}" destId="{969CCA3A-32E6-4FF2-95BA-56F9A564E11D}" srcOrd="0" destOrd="0" presId="urn:microsoft.com/office/officeart/2018/2/layout/IconCircleList"/>
    <dgm:cxn modelId="{C6A09F8D-2A74-471A-A602-C77B43C0FED9}" type="presParOf" srcId="{6A38630A-BBCB-43AA-AD45-8F44F7E299D7}" destId="{C3D3656B-6722-451E-8DAD-D25B4B67AE0E}" srcOrd="1" destOrd="0" presId="urn:microsoft.com/office/officeart/2018/2/layout/IconCircleList"/>
    <dgm:cxn modelId="{1E6CE535-18C8-4B6F-B68E-623BD4095586}" type="presParOf" srcId="{6A38630A-BBCB-43AA-AD45-8F44F7E299D7}" destId="{D6CD2BE4-4332-46C2-8471-5EBFF0176DB8}" srcOrd="2" destOrd="0" presId="urn:microsoft.com/office/officeart/2018/2/layout/IconCircleList"/>
    <dgm:cxn modelId="{F299ABBE-6CC3-402D-8CC6-12AE0B47F48F}" type="presParOf" srcId="{6A38630A-BBCB-43AA-AD45-8F44F7E299D7}" destId="{83C67A53-8E3C-43E5-A968-197F1B830BD9}" srcOrd="3" destOrd="0" presId="urn:microsoft.com/office/officeart/2018/2/layout/IconCircleList"/>
    <dgm:cxn modelId="{D0D40E94-186D-415D-99E9-5D4AB7AD609F}" type="presParOf" srcId="{ECA002AC-AC0E-4788-B9F5-263D5C509B37}" destId="{09715835-98DA-464D-9B95-B80E1B7AD075}" srcOrd="5" destOrd="0" presId="urn:microsoft.com/office/officeart/2018/2/layout/IconCircleList"/>
    <dgm:cxn modelId="{4675E406-43E3-4B8A-8979-D62AAAC1A663}" type="presParOf" srcId="{ECA002AC-AC0E-4788-B9F5-263D5C509B37}" destId="{DAD2D128-7780-4278-A1F6-BDB802261F9E}" srcOrd="6" destOrd="0" presId="urn:microsoft.com/office/officeart/2018/2/layout/IconCircleList"/>
    <dgm:cxn modelId="{400F4874-798C-46C3-8562-BB8660955F72}" type="presParOf" srcId="{DAD2D128-7780-4278-A1F6-BDB802261F9E}" destId="{63936B97-794F-454A-A9A9-AE4B3AE144B1}" srcOrd="0" destOrd="0" presId="urn:microsoft.com/office/officeart/2018/2/layout/IconCircleList"/>
    <dgm:cxn modelId="{4A4AFB14-993C-4CA1-8BD3-A6560456CA35}" type="presParOf" srcId="{DAD2D128-7780-4278-A1F6-BDB802261F9E}" destId="{D9F0A6A6-A9D9-4FFF-9D7D-0A4BAC74C66F}" srcOrd="1" destOrd="0" presId="urn:microsoft.com/office/officeart/2018/2/layout/IconCircleList"/>
    <dgm:cxn modelId="{C9F40C0E-06B3-4F5E-9C3C-45691E9D3B01}" type="presParOf" srcId="{DAD2D128-7780-4278-A1F6-BDB802261F9E}" destId="{471FD022-15C9-438E-8009-B43BBDF7AEA9}" srcOrd="2" destOrd="0" presId="urn:microsoft.com/office/officeart/2018/2/layout/IconCircleList"/>
    <dgm:cxn modelId="{C910E076-847D-4B46-9EC6-64EF2BB44036}" type="presParOf" srcId="{DAD2D128-7780-4278-A1F6-BDB802261F9E}" destId="{FF2CD77E-50FD-4DC8-A5CF-1DE93C5CBDD7}" srcOrd="3" destOrd="0" presId="urn:microsoft.com/office/officeart/2018/2/layout/IconCircleList"/>
    <dgm:cxn modelId="{564CAB55-8E86-4658-9ABA-C9256B319371}" type="presParOf" srcId="{ECA002AC-AC0E-4788-B9F5-263D5C509B37}" destId="{8E6A0003-4094-4082-A105-AF2DF82EE736}" srcOrd="7" destOrd="0" presId="urn:microsoft.com/office/officeart/2018/2/layout/IconCircleList"/>
    <dgm:cxn modelId="{B1A6C5B8-4B8D-4329-9650-D0A17FA73888}" type="presParOf" srcId="{ECA002AC-AC0E-4788-B9F5-263D5C509B37}" destId="{AD96D86D-2F31-433D-908F-6BF79184D6B3}" srcOrd="8" destOrd="0" presId="urn:microsoft.com/office/officeart/2018/2/layout/IconCircleList"/>
    <dgm:cxn modelId="{6525182A-AAC9-40BE-A24E-E44D5D9F613B}" type="presParOf" srcId="{AD96D86D-2F31-433D-908F-6BF79184D6B3}" destId="{27A8CFE8-73DB-40BE-963E-288EF3C914C9}" srcOrd="0" destOrd="0" presId="urn:microsoft.com/office/officeart/2018/2/layout/IconCircleList"/>
    <dgm:cxn modelId="{A4B79249-E8EA-469F-B5F8-54B507F2073C}" type="presParOf" srcId="{AD96D86D-2F31-433D-908F-6BF79184D6B3}" destId="{D678FB07-A6A9-4961-B386-47A9A5C5A3F6}" srcOrd="1" destOrd="0" presId="urn:microsoft.com/office/officeart/2018/2/layout/IconCircleList"/>
    <dgm:cxn modelId="{DB369BE0-49D0-480D-A306-E545F85E296A}" type="presParOf" srcId="{AD96D86D-2F31-433D-908F-6BF79184D6B3}" destId="{A42AC7CB-BB70-481F-A260-27E4130441A3}" srcOrd="2" destOrd="0" presId="urn:microsoft.com/office/officeart/2018/2/layout/IconCircleList"/>
    <dgm:cxn modelId="{BC551459-2F75-4DDD-8685-9DC8117881B1}" type="presParOf" srcId="{AD96D86D-2F31-433D-908F-6BF79184D6B3}" destId="{2DB70694-D1B0-464D-9757-6B9BABDF14A9}" srcOrd="3" destOrd="0" presId="urn:microsoft.com/office/officeart/2018/2/layout/IconCircleList"/>
    <dgm:cxn modelId="{0F1987D7-14DB-4381-B10A-2A9A49FE4381}" type="presParOf" srcId="{ECA002AC-AC0E-4788-B9F5-263D5C509B37}" destId="{724ED8BF-D3F6-4B58-AEC6-839DE37807A1}" srcOrd="9" destOrd="0" presId="urn:microsoft.com/office/officeart/2018/2/layout/IconCircleList"/>
    <dgm:cxn modelId="{CAFDC6CB-6611-4562-81B6-88149D6FDCE3}" type="presParOf" srcId="{ECA002AC-AC0E-4788-B9F5-263D5C509B37}" destId="{E0415349-920E-4BB4-9A14-CE5927687B6B}" srcOrd="10" destOrd="0" presId="urn:microsoft.com/office/officeart/2018/2/layout/IconCircleList"/>
    <dgm:cxn modelId="{4ACB08AB-552A-4BA7-8132-05544E5E6FC1}" type="presParOf" srcId="{E0415349-920E-4BB4-9A14-CE5927687B6B}" destId="{0120B11C-BF9F-4B19-9B96-BF9CBBEF2C3D}" srcOrd="0" destOrd="0" presId="urn:microsoft.com/office/officeart/2018/2/layout/IconCircleList"/>
    <dgm:cxn modelId="{B073ECFB-B665-463C-B79A-652F2267FFD9}" type="presParOf" srcId="{E0415349-920E-4BB4-9A14-CE5927687B6B}" destId="{824C34B2-6BCB-40A7-988C-099296811A68}" srcOrd="1" destOrd="0" presId="urn:microsoft.com/office/officeart/2018/2/layout/IconCircleList"/>
    <dgm:cxn modelId="{77108640-0203-4D54-BB69-F62BA5215184}" type="presParOf" srcId="{E0415349-920E-4BB4-9A14-CE5927687B6B}" destId="{DE2864A4-C7BA-44B5-BA31-3BCACBFBE886}" srcOrd="2" destOrd="0" presId="urn:microsoft.com/office/officeart/2018/2/layout/IconCircleList"/>
    <dgm:cxn modelId="{60AC19F1-EDDF-420C-AA45-162AFE5932F7}" type="presParOf" srcId="{E0415349-920E-4BB4-9A14-CE5927687B6B}" destId="{AF57BD7A-AB8F-44C4-A90D-22008157924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9B8C80-0845-4B8B-B42F-A9D6F7C3533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6A30B90-9AAB-46A9-AC6D-677ED63C8258}">
      <dgm:prSet/>
      <dgm:spPr>
        <a:solidFill>
          <a:srgbClr val="3BB54A"/>
        </a:solidFill>
      </dgm:spPr>
      <dgm:t>
        <a:bodyPr/>
        <a:lstStyle/>
        <a:p>
          <a:r>
            <a:rPr lang="en-US" dirty="0"/>
            <a:t>The QSR is a qualitative review that focuses on Continuous Quality Improvement (CQI)</a:t>
          </a:r>
        </a:p>
      </dgm:t>
    </dgm:pt>
    <dgm:pt modelId="{BD4C6D14-41FB-4C31-A301-F51DAF241FAF}" type="parTrans" cxnId="{9641BEF8-229C-4BBC-BB06-FEF58056C0D7}">
      <dgm:prSet/>
      <dgm:spPr/>
      <dgm:t>
        <a:bodyPr/>
        <a:lstStyle/>
        <a:p>
          <a:endParaRPr lang="en-US"/>
        </a:p>
      </dgm:t>
    </dgm:pt>
    <dgm:pt modelId="{913585DF-18C4-4141-ABAB-2BFE8F3A8C08}" type="sibTrans" cxnId="{9641BEF8-229C-4BBC-BB06-FEF58056C0D7}">
      <dgm:prSet/>
      <dgm:spPr/>
      <dgm:t>
        <a:bodyPr/>
        <a:lstStyle/>
        <a:p>
          <a:endParaRPr lang="en-US"/>
        </a:p>
      </dgm:t>
    </dgm:pt>
    <dgm:pt modelId="{4BA200DC-C15A-4D35-B72F-C97075877674}">
      <dgm:prSet/>
      <dgm:spPr>
        <a:solidFill>
          <a:srgbClr val="0D71BA"/>
        </a:solidFill>
      </dgm:spPr>
      <dgm:t>
        <a:bodyPr/>
        <a:lstStyle/>
        <a:p>
          <a:r>
            <a:rPr lang="en-US" dirty="0"/>
            <a:t>The QSR embodies the Plan Do Study Act (PDSA) cycle of the CQI process </a:t>
          </a:r>
        </a:p>
      </dgm:t>
    </dgm:pt>
    <dgm:pt modelId="{7F88C18D-27D9-4255-8008-12C303AC225C}" type="parTrans" cxnId="{6F3FDD42-72C5-4B5A-9276-72448042EBE4}">
      <dgm:prSet/>
      <dgm:spPr/>
      <dgm:t>
        <a:bodyPr/>
        <a:lstStyle/>
        <a:p>
          <a:endParaRPr lang="en-US"/>
        </a:p>
      </dgm:t>
    </dgm:pt>
    <dgm:pt modelId="{F01BA4A2-38A6-4D88-AD6B-494659553D2D}" type="sibTrans" cxnId="{6F3FDD42-72C5-4B5A-9276-72448042EBE4}">
      <dgm:prSet/>
      <dgm:spPr/>
      <dgm:t>
        <a:bodyPr/>
        <a:lstStyle/>
        <a:p>
          <a:endParaRPr lang="en-US"/>
        </a:p>
      </dgm:t>
    </dgm:pt>
    <dgm:pt modelId="{8CF91BE4-81A2-4BAB-95F7-01E2557C5440}">
      <dgm:prSet/>
      <dgm:spPr>
        <a:solidFill>
          <a:srgbClr val="FBB03A"/>
        </a:solidFill>
      </dgm:spPr>
      <dgm:t>
        <a:bodyPr/>
        <a:lstStyle/>
        <a:p>
          <a:pPr algn="ctr"/>
          <a:r>
            <a:rPr lang="en-US" dirty="0"/>
            <a:t>Through this cycle, evidence is used to drive clinical and administrative 	decisions 	</a:t>
          </a:r>
        </a:p>
      </dgm:t>
    </dgm:pt>
    <dgm:pt modelId="{3D57687F-2396-4648-82C5-054F03B79C99}" type="parTrans" cxnId="{B3139C36-13C0-43E0-AB0C-91C67ACEA26E}">
      <dgm:prSet/>
      <dgm:spPr/>
      <dgm:t>
        <a:bodyPr/>
        <a:lstStyle/>
        <a:p>
          <a:endParaRPr lang="en-US"/>
        </a:p>
      </dgm:t>
    </dgm:pt>
    <dgm:pt modelId="{8671D622-B22A-4955-8A3C-CB2AE09A7CA0}" type="sibTrans" cxnId="{B3139C36-13C0-43E0-AB0C-91C67ACEA26E}">
      <dgm:prSet/>
      <dgm:spPr/>
      <dgm:t>
        <a:bodyPr/>
        <a:lstStyle/>
        <a:p>
          <a:endParaRPr lang="en-US"/>
        </a:p>
      </dgm:t>
    </dgm:pt>
    <dgm:pt modelId="{3B661D11-4E18-49AF-A65C-DD82D44BC1AA}" type="pres">
      <dgm:prSet presAssocID="{359B8C80-0845-4B8B-B42F-A9D6F7C35339}" presName="diagram" presStyleCnt="0">
        <dgm:presLayoutVars>
          <dgm:dir/>
          <dgm:resizeHandles val="exact"/>
        </dgm:presLayoutVars>
      </dgm:prSet>
      <dgm:spPr/>
    </dgm:pt>
    <dgm:pt modelId="{E33E01D6-55F6-4F13-84F7-7615AB304726}" type="pres">
      <dgm:prSet presAssocID="{66A30B90-9AAB-46A9-AC6D-677ED63C8258}" presName="node" presStyleLbl="node1" presStyleIdx="0" presStyleCnt="3">
        <dgm:presLayoutVars>
          <dgm:bulletEnabled val="1"/>
        </dgm:presLayoutVars>
      </dgm:prSet>
      <dgm:spPr/>
    </dgm:pt>
    <dgm:pt modelId="{071B9ADD-2970-443D-9186-8211E1428EC0}" type="pres">
      <dgm:prSet presAssocID="{913585DF-18C4-4141-ABAB-2BFE8F3A8C08}" presName="sibTrans" presStyleCnt="0"/>
      <dgm:spPr/>
    </dgm:pt>
    <dgm:pt modelId="{5A76918A-CC9B-4684-9E82-E7001AF0A40F}" type="pres">
      <dgm:prSet presAssocID="{4BA200DC-C15A-4D35-B72F-C97075877674}" presName="node" presStyleLbl="node1" presStyleIdx="1" presStyleCnt="3">
        <dgm:presLayoutVars>
          <dgm:bulletEnabled val="1"/>
        </dgm:presLayoutVars>
      </dgm:prSet>
      <dgm:spPr/>
    </dgm:pt>
    <dgm:pt modelId="{A64AEE83-22B5-428E-9107-EBA1DFC793D4}" type="pres">
      <dgm:prSet presAssocID="{F01BA4A2-38A6-4D88-AD6B-494659553D2D}" presName="sibTrans" presStyleCnt="0"/>
      <dgm:spPr/>
    </dgm:pt>
    <dgm:pt modelId="{855DAD2E-0C07-4BA6-93F9-7973C435D3A0}" type="pres">
      <dgm:prSet presAssocID="{8CF91BE4-81A2-4BAB-95F7-01E2557C5440}" presName="node" presStyleLbl="node1" presStyleIdx="2" presStyleCnt="3">
        <dgm:presLayoutVars>
          <dgm:bulletEnabled val="1"/>
        </dgm:presLayoutVars>
      </dgm:prSet>
      <dgm:spPr/>
    </dgm:pt>
  </dgm:ptLst>
  <dgm:cxnLst>
    <dgm:cxn modelId="{B3139C36-13C0-43E0-AB0C-91C67ACEA26E}" srcId="{359B8C80-0845-4B8B-B42F-A9D6F7C35339}" destId="{8CF91BE4-81A2-4BAB-95F7-01E2557C5440}" srcOrd="2" destOrd="0" parTransId="{3D57687F-2396-4648-82C5-054F03B79C99}" sibTransId="{8671D622-B22A-4955-8A3C-CB2AE09A7CA0}"/>
    <dgm:cxn modelId="{06195961-1813-4450-9AA3-CF55F2AD89E6}" type="presOf" srcId="{359B8C80-0845-4B8B-B42F-A9D6F7C35339}" destId="{3B661D11-4E18-49AF-A65C-DD82D44BC1AA}" srcOrd="0" destOrd="0" presId="urn:microsoft.com/office/officeart/2005/8/layout/default"/>
    <dgm:cxn modelId="{6F3FDD42-72C5-4B5A-9276-72448042EBE4}" srcId="{359B8C80-0845-4B8B-B42F-A9D6F7C35339}" destId="{4BA200DC-C15A-4D35-B72F-C97075877674}" srcOrd="1" destOrd="0" parTransId="{7F88C18D-27D9-4255-8008-12C303AC225C}" sibTransId="{F01BA4A2-38A6-4D88-AD6B-494659553D2D}"/>
    <dgm:cxn modelId="{0F733863-616C-40B8-8CAB-D8408DC276D2}" type="presOf" srcId="{4BA200DC-C15A-4D35-B72F-C97075877674}" destId="{5A76918A-CC9B-4684-9E82-E7001AF0A40F}" srcOrd="0" destOrd="0" presId="urn:microsoft.com/office/officeart/2005/8/layout/default"/>
    <dgm:cxn modelId="{3ACF0EC3-0F9C-42E1-B86E-9ECCA3C19EC7}" type="presOf" srcId="{66A30B90-9AAB-46A9-AC6D-677ED63C8258}" destId="{E33E01D6-55F6-4F13-84F7-7615AB304726}" srcOrd="0" destOrd="0" presId="urn:microsoft.com/office/officeart/2005/8/layout/default"/>
    <dgm:cxn modelId="{BDAC7CCD-B36C-4319-ACCE-37787188FE53}" type="presOf" srcId="{8CF91BE4-81A2-4BAB-95F7-01E2557C5440}" destId="{855DAD2E-0C07-4BA6-93F9-7973C435D3A0}" srcOrd="0" destOrd="0" presId="urn:microsoft.com/office/officeart/2005/8/layout/default"/>
    <dgm:cxn modelId="{9641BEF8-229C-4BBC-BB06-FEF58056C0D7}" srcId="{359B8C80-0845-4B8B-B42F-A9D6F7C35339}" destId="{66A30B90-9AAB-46A9-AC6D-677ED63C8258}" srcOrd="0" destOrd="0" parTransId="{BD4C6D14-41FB-4C31-A301-F51DAF241FAF}" sibTransId="{913585DF-18C4-4141-ABAB-2BFE8F3A8C08}"/>
    <dgm:cxn modelId="{FDD4BF82-DAEE-4371-994C-4881D20798AC}" type="presParOf" srcId="{3B661D11-4E18-49AF-A65C-DD82D44BC1AA}" destId="{E33E01D6-55F6-4F13-84F7-7615AB304726}" srcOrd="0" destOrd="0" presId="urn:microsoft.com/office/officeart/2005/8/layout/default"/>
    <dgm:cxn modelId="{8BD15CD7-C617-4531-8E57-ED11B6D5A62D}" type="presParOf" srcId="{3B661D11-4E18-49AF-A65C-DD82D44BC1AA}" destId="{071B9ADD-2970-443D-9186-8211E1428EC0}" srcOrd="1" destOrd="0" presId="urn:microsoft.com/office/officeart/2005/8/layout/default"/>
    <dgm:cxn modelId="{06505225-A815-4F84-BB82-902D23FED1D3}" type="presParOf" srcId="{3B661D11-4E18-49AF-A65C-DD82D44BC1AA}" destId="{5A76918A-CC9B-4684-9E82-E7001AF0A40F}" srcOrd="2" destOrd="0" presId="urn:microsoft.com/office/officeart/2005/8/layout/default"/>
    <dgm:cxn modelId="{AB151738-7898-4172-952E-5530B6A1123F}" type="presParOf" srcId="{3B661D11-4E18-49AF-A65C-DD82D44BC1AA}" destId="{A64AEE83-22B5-428E-9107-EBA1DFC793D4}" srcOrd="3" destOrd="0" presId="urn:microsoft.com/office/officeart/2005/8/layout/default"/>
    <dgm:cxn modelId="{7D45A74D-D2AE-4270-B680-586D4AF8D594}" type="presParOf" srcId="{3B661D11-4E18-49AF-A65C-DD82D44BC1AA}" destId="{855DAD2E-0C07-4BA6-93F9-7973C435D3A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FDF5D8-B6DD-4981-94FE-DA5229B921B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14FB7C5-3D0C-47B8-969F-19AC9642C100}">
      <dgm:prSet phldrT="[Text]" custT="1"/>
      <dgm:spPr>
        <a:solidFill>
          <a:schemeClr val="bg1">
            <a:lumMod val="50000"/>
          </a:schemeClr>
        </a:solidFill>
        <a:ln>
          <a:noFill/>
        </a:ln>
      </dgm:spPr>
      <dgm:t>
        <a:bodyPr/>
        <a:lstStyle/>
        <a:p>
          <a:r>
            <a:rPr lang="en-US" sz="2400" dirty="0"/>
            <a:t>2017</a:t>
          </a:r>
        </a:p>
      </dgm:t>
    </dgm:pt>
    <dgm:pt modelId="{59683F00-5C14-4FC9-853F-CBA2F3683F89}" type="parTrans" cxnId="{98C08D93-0DED-4756-978C-696EFB01D797}">
      <dgm:prSet/>
      <dgm:spPr/>
      <dgm:t>
        <a:bodyPr/>
        <a:lstStyle/>
        <a:p>
          <a:endParaRPr lang="en-US" sz="1400"/>
        </a:p>
      </dgm:t>
    </dgm:pt>
    <dgm:pt modelId="{668D374E-F923-4710-B95F-46B1ED4EFB32}" type="sibTrans" cxnId="{98C08D93-0DED-4756-978C-696EFB01D797}">
      <dgm:prSet/>
      <dgm:spPr/>
      <dgm:t>
        <a:bodyPr/>
        <a:lstStyle/>
        <a:p>
          <a:endParaRPr lang="en-US" sz="1400"/>
        </a:p>
      </dgm:t>
    </dgm:pt>
    <dgm:pt modelId="{A72631FD-B6EF-4593-A91A-032075FF0AC8}">
      <dgm:prSet phldrT="[Text]" custT="1"/>
      <dgm:spPr>
        <a:solidFill>
          <a:schemeClr val="bg1">
            <a:lumMod val="85000"/>
            <a:alpha val="90000"/>
          </a:schemeClr>
        </a:solidFill>
        <a:ln>
          <a:noFill/>
        </a:ln>
      </dgm:spPr>
      <dgm:t>
        <a:bodyPr/>
        <a:lstStyle/>
        <a:p>
          <a:r>
            <a:rPr lang="en-US" sz="1800" dirty="0"/>
            <a:t>Engagement of birth fathers</a:t>
          </a:r>
        </a:p>
      </dgm:t>
    </dgm:pt>
    <dgm:pt modelId="{4FCF08A2-7A7E-4B0F-A287-8C42375D933F}" type="parTrans" cxnId="{6535FDC8-01C6-4A66-B6D0-1A299AF7039C}">
      <dgm:prSet/>
      <dgm:spPr/>
      <dgm:t>
        <a:bodyPr/>
        <a:lstStyle/>
        <a:p>
          <a:endParaRPr lang="en-US" sz="1400"/>
        </a:p>
      </dgm:t>
    </dgm:pt>
    <dgm:pt modelId="{C8327738-28E9-4540-9FB2-633997B9F1B4}" type="sibTrans" cxnId="{6535FDC8-01C6-4A66-B6D0-1A299AF7039C}">
      <dgm:prSet/>
      <dgm:spPr/>
      <dgm:t>
        <a:bodyPr/>
        <a:lstStyle/>
        <a:p>
          <a:endParaRPr lang="en-US" sz="1400"/>
        </a:p>
      </dgm:t>
    </dgm:pt>
    <dgm:pt modelId="{FF9980A6-5716-434B-BE37-968A7F334D6E}">
      <dgm:prSet phldrT="[Text]" custT="1"/>
      <dgm:spPr>
        <a:solidFill>
          <a:srgbClr val="3BB54A"/>
        </a:solidFill>
        <a:ln>
          <a:noFill/>
        </a:ln>
      </dgm:spPr>
      <dgm:t>
        <a:bodyPr/>
        <a:lstStyle/>
        <a:p>
          <a:r>
            <a:rPr lang="en-US" sz="2400" dirty="0"/>
            <a:t>2018</a:t>
          </a:r>
        </a:p>
      </dgm:t>
    </dgm:pt>
    <dgm:pt modelId="{673F31C2-2197-44EE-BC6C-5D2D1F760B45}" type="parTrans" cxnId="{5F562E1A-A5FF-4D1C-B40A-E90BD9C19EE8}">
      <dgm:prSet/>
      <dgm:spPr/>
      <dgm:t>
        <a:bodyPr/>
        <a:lstStyle/>
        <a:p>
          <a:endParaRPr lang="en-US" sz="1400"/>
        </a:p>
      </dgm:t>
    </dgm:pt>
    <dgm:pt modelId="{5FD058E7-EC86-49B1-B349-A505B3F43830}" type="sibTrans" cxnId="{5F562E1A-A5FF-4D1C-B40A-E90BD9C19EE8}">
      <dgm:prSet/>
      <dgm:spPr/>
      <dgm:t>
        <a:bodyPr/>
        <a:lstStyle/>
        <a:p>
          <a:endParaRPr lang="en-US" sz="1400"/>
        </a:p>
      </dgm:t>
    </dgm:pt>
    <dgm:pt modelId="{7D0863EB-F9C8-462B-B4AC-103E4DF63275}">
      <dgm:prSet phldrT="[Text]" custT="1"/>
      <dgm:spPr>
        <a:solidFill>
          <a:schemeClr val="accent6">
            <a:lumMod val="20000"/>
            <a:lumOff val="80000"/>
            <a:alpha val="89804"/>
          </a:schemeClr>
        </a:solidFill>
        <a:ln>
          <a:noFill/>
        </a:ln>
      </dgm:spPr>
      <dgm:t>
        <a:bodyPr/>
        <a:lstStyle/>
        <a:p>
          <a:r>
            <a:rPr lang="en-US" sz="1800" dirty="0"/>
            <a:t>Assessment of Birth Fathers</a:t>
          </a:r>
        </a:p>
      </dgm:t>
    </dgm:pt>
    <dgm:pt modelId="{185672B5-AC38-494F-BD89-8EDCA34E832E}" type="parTrans" cxnId="{A78C6E88-F81C-4041-99EF-D5B573D67500}">
      <dgm:prSet/>
      <dgm:spPr/>
      <dgm:t>
        <a:bodyPr/>
        <a:lstStyle/>
        <a:p>
          <a:endParaRPr lang="en-US" sz="1400"/>
        </a:p>
      </dgm:t>
    </dgm:pt>
    <dgm:pt modelId="{6AD496C3-69DF-4F1D-8082-16E453AE5FDE}" type="sibTrans" cxnId="{A78C6E88-F81C-4041-99EF-D5B573D67500}">
      <dgm:prSet/>
      <dgm:spPr/>
      <dgm:t>
        <a:bodyPr/>
        <a:lstStyle/>
        <a:p>
          <a:endParaRPr lang="en-US" sz="1400"/>
        </a:p>
      </dgm:t>
    </dgm:pt>
    <dgm:pt modelId="{B50E7E36-389F-4DBB-9252-76022241299E}">
      <dgm:prSet phldrT="[Text]" custT="1"/>
      <dgm:spPr>
        <a:solidFill>
          <a:srgbClr val="0D71BA"/>
        </a:solidFill>
        <a:ln>
          <a:noFill/>
        </a:ln>
      </dgm:spPr>
      <dgm:t>
        <a:bodyPr/>
        <a:lstStyle/>
        <a:p>
          <a:r>
            <a:rPr lang="en-US" sz="2400" dirty="0"/>
            <a:t>2019</a:t>
          </a:r>
        </a:p>
      </dgm:t>
    </dgm:pt>
    <dgm:pt modelId="{05E4148C-AB6E-462C-90A0-53E2EC3A3A2F}" type="parTrans" cxnId="{D0C536CA-E661-47C7-BB67-3B2CC84462A0}">
      <dgm:prSet/>
      <dgm:spPr/>
      <dgm:t>
        <a:bodyPr/>
        <a:lstStyle/>
        <a:p>
          <a:endParaRPr lang="en-US" sz="1400"/>
        </a:p>
      </dgm:t>
    </dgm:pt>
    <dgm:pt modelId="{320C14A8-9823-4089-9E31-53EC997E2AE9}" type="sibTrans" cxnId="{D0C536CA-E661-47C7-BB67-3B2CC84462A0}">
      <dgm:prSet/>
      <dgm:spPr/>
      <dgm:t>
        <a:bodyPr/>
        <a:lstStyle/>
        <a:p>
          <a:endParaRPr lang="en-US" sz="1400"/>
        </a:p>
      </dgm:t>
    </dgm:pt>
    <dgm:pt modelId="{7BCD33A6-9AD0-4709-B1CB-7BA77BF23195}">
      <dgm:prSet phldrT="[Text]" custT="1"/>
      <dgm:spPr>
        <a:solidFill>
          <a:schemeClr val="accent5">
            <a:lumMod val="40000"/>
            <a:lumOff val="60000"/>
            <a:alpha val="90000"/>
          </a:schemeClr>
        </a:solidFill>
        <a:ln>
          <a:noFill/>
        </a:ln>
      </dgm:spPr>
      <dgm:t>
        <a:bodyPr/>
        <a:lstStyle/>
        <a:p>
          <a:r>
            <a:rPr lang="en-US" sz="1800" dirty="0"/>
            <a:t>Assessment of Birth Fathers</a:t>
          </a:r>
        </a:p>
      </dgm:t>
    </dgm:pt>
    <dgm:pt modelId="{C44FD010-A891-4419-907E-18140BE04EE1}" type="parTrans" cxnId="{4033F268-42D9-4783-B429-974E25AE5E49}">
      <dgm:prSet/>
      <dgm:spPr/>
      <dgm:t>
        <a:bodyPr/>
        <a:lstStyle/>
        <a:p>
          <a:endParaRPr lang="en-US" sz="1400"/>
        </a:p>
      </dgm:t>
    </dgm:pt>
    <dgm:pt modelId="{22CD9411-6126-4BC9-A50D-C646ED1720AD}" type="sibTrans" cxnId="{4033F268-42D9-4783-B429-974E25AE5E49}">
      <dgm:prSet/>
      <dgm:spPr/>
      <dgm:t>
        <a:bodyPr/>
        <a:lstStyle/>
        <a:p>
          <a:endParaRPr lang="en-US" sz="1400"/>
        </a:p>
      </dgm:t>
    </dgm:pt>
    <dgm:pt modelId="{C827AFF7-ACA3-415B-9EF1-224C7C6F3DFB}">
      <dgm:prSet phldrT="[Text]" custT="1"/>
      <dgm:spPr>
        <a:solidFill>
          <a:schemeClr val="bg1">
            <a:lumMod val="85000"/>
            <a:alpha val="90000"/>
          </a:schemeClr>
        </a:solidFill>
        <a:ln>
          <a:noFill/>
        </a:ln>
      </dgm:spPr>
      <dgm:t>
        <a:bodyPr/>
        <a:lstStyle/>
        <a:p>
          <a:r>
            <a:rPr lang="en-US" sz="1800" dirty="0"/>
            <a:t>Assessment of birth fathers</a:t>
          </a:r>
        </a:p>
      </dgm:t>
    </dgm:pt>
    <dgm:pt modelId="{4D9FBB70-DF3B-4BDB-9A35-867E58AC61DB}" type="parTrans" cxnId="{3D8921B5-0A24-46B2-8FB4-D56E50F20B88}">
      <dgm:prSet/>
      <dgm:spPr/>
      <dgm:t>
        <a:bodyPr/>
        <a:lstStyle/>
        <a:p>
          <a:endParaRPr lang="en-US" sz="1400"/>
        </a:p>
      </dgm:t>
    </dgm:pt>
    <dgm:pt modelId="{B3D1E941-394A-4C4B-9B1A-9A32B8607573}" type="sibTrans" cxnId="{3D8921B5-0A24-46B2-8FB4-D56E50F20B88}">
      <dgm:prSet/>
      <dgm:spPr/>
      <dgm:t>
        <a:bodyPr/>
        <a:lstStyle/>
        <a:p>
          <a:endParaRPr lang="en-US" sz="1400"/>
        </a:p>
      </dgm:t>
    </dgm:pt>
    <dgm:pt modelId="{6A33F911-26F1-4AB2-B166-98067FE6B5AC}">
      <dgm:prSet phldrT="[Text]" custT="1"/>
      <dgm:spPr>
        <a:solidFill>
          <a:schemeClr val="bg1">
            <a:lumMod val="85000"/>
            <a:alpha val="90000"/>
          </a:schemeClr>
        </a:solidFill>
        <a:ln>
          <a:noFill/>
        </a:ln>
      </dgm:spPr>
      <dgm:t>
        <a:bodyPr/>
        <a:lstStyle/>
        <a:p>
          <a:r>
            <a:rPr lang="en-US" sz="1800" dirty="0"/>
            <a:t>Team work and coordination</a:t>
          </a:r>
        </a:p>
      </dgm:t>
    </dgm:pt>
    <dgm:pt modelId="{5661DFD9-D4E7-4B68-BB5A-E8DBD196595B}" type="parTrans" cxnId="{1D9BDDC3-05A5-4EE6-A584-AF1831D63C72}">
      <dgm:prSet/>
      <dgm:spPr/>
      <dgm:t>
        <a:bodyPr/>
        <a:lstStyle/>
        <a:p>
          <a:endParaRPr lang="en-US" sz="1400"/>
        </a:p>
      </dgm:t>
    </dgm:pt>
    <dgm:pt modelId="{2464F51E-3073-4851-B68E-ED6A6CD6F6C1}" type="sibTrans" cxnId="{1D9BDDC3-05A5-4EE6-A584-AF1831D63C72}">
      <dgm:prSet/>
      <dgm:spPr/>
      <dgm:t>
        <a:bodyPr/>
        <a:lstStyle/>
        <a:p>
          <a:endParaRPr lang="en-US" sz="1400"/>
        </a:p>
      </dgm:t>
    </dgm:pt>
    <dgm:pt modelId="{13C4C246-9C08-486B-A8DD-62441C1D681B}">
      <dgm:prSet phldrT="[Text]" custT="1"/>
      <dgm:spPr>
        <a:solidFill>
          <a:schemeClr val="bg1">
            <a:lumMod val="85000"/>
            <a:alpha val="90000"/>
          </a:schemeClr>
        </a:solidFill>
        <a:ln>
          <a:noFill/>
        </a:ln>
      </dgm:spPr>
      <dgm:t>
        <a:bodyPr/>
        <a:lstStyle/>
        <a:p>
          <a:r>
            <a:rPr lang="en-US" sz="1800" dirty="0"/>
            <a:t>Pathway to Case Closure</a:t>
          </a:r>
        </a:p>
      </dgm:t>
    </dgm:pt>
    <dgm:pt modelId="{66C5D287-17A2-4570-B0C0-18C04DAA1144}" type="parTrans" cxnId="{9E0DEF16-4248-4669-8CD6-493161F3D39C}">
      <dgm:prSet/>
      <dgm:spPr/>
      <dgm:t>
        <a:bodyPr/>
        <a:lstStyle/>
        <a:p>
          <a:endParaRPr lang="en-US" sz="1400"/>
        </a:p>
      </dgm:t>
    </dgm:pt>
    <dgm:pt modelId="{9F451D8D-EC8A-4C31-9D73-C72F1CB24F0E}" type="sibTrans" cxnId="{9E0DEF16-4248-4669-8CD6-493161F3D39C}">
      <dgm:prSet/>
      <dgm:spPr/>
      <dgm:t>
        <a:bodyPr/>
        <a:lstStyle/>
        <a:p>
          <a:endParaRPr lang="en-US" sz="1400"/>
        </a:p>
      </dgm:t>
    </dgm:pt>
    <dgm:pt modelId="{BC02F974-7259-48AC-9E9F-8E00FDC4823F}">
      <dgm:prSet phldrT="[Text]" custT="1"/>
      <dgm:spPr>
        <a:solidFill>
          <a:schemeClr val="bg1">
            <a:lumMod val="85000"/>
            <a:alpha val="90000"/>
          </a:schemeClr>
        </a:solidFill>
        <a:ln>
          <a:noFill/>
        </a:ln>
      </dgm:spPr>
      <dgm:t>
        <a:bodyPr/>
        <a:lstStyle/>
        <a:p>
          <a:r>
            <a:rPr lang="en-US" sz="1800" dirty="0"/>
            <a:t>Supports and Services of birth fathers</a:t>
          </a:r>
        </a:p>
      </dgm:t>
    </dgm:pt>
    <dgm:pt modelId="{6B3BE582-A729-4A2A-BBAC-F795D9BFB84A}" type="parTrans" cxnId="{57830836-3067-4DFF-A4AB-58862F9EE898}">
      <dgm:prSet/>
      <dgm:spPr/>
      <dgm:t>
        <a:bodyPr/>
        <a:lstStyle/>
        <a:p>
          <a:endParaRPr lang="en-US" sz="1400"/>
        </a:p>
      </dgm:t>
    </dgm:pt>
    <dgm:pt modelId="{1567F88F-61DD-4BD1-919D-BDC66F60D2E6}" type="sibTrans" cxnId="{57830836-3067-4DFF-A4AB-58862F9EE898}">
      <dgm:prSet/>
      <dgm:spPr/>
      <dgm:t>
        <a:bodyPr/>
        <a:lstStyle/>
        <a:p>
          <a:endParaRPr lang="en-US" sz="1400"/>
        </a:p>
      </dgm:t>
    </dgm:pt>
    <dgm:pt modelId="{F409DE3E-94D9-4229-8525-2069D0E9DFA5}">
      <dgm:prSet phldrT="[Text]" custT="1"/>
      <dgm:spPr>
        <a:solidFill>
          <a:schemeClr val="accent6">
            <a:lumMod val="20000"/>
            <a:lumOff val="80000"/>
            <a:alpha val="89804"/>
          </a:schemeClr>
        </a:solidFill>
        <a:ln>
          <a:noFill/>
        </a:ln>
      </dgm:spPr>
      <dgm:t>
        <a:bodyPr/>
        <a:lstStyle/>
        <a:p>
          <a:r>
            <a:rPr lang="en-US" sz="1800" dirty="0"/>
            <a:t>Supports and Services for Birth Fathers</a:t>
          </a:r>
        </a:p>
      </dgm:t>
    </dgm:pt>
    <dgm:pt modelId="{C7D075A8-9BDC-4AD7-B657-E7A60AC129DF}" type="parTrans" cxnId="{766BC82F-262E-47A4-BFDC-FEED62E6C4F6}">
      <dgm:prSet/>
      <dgm:spPr/>
      <dgm:t>
        <a:bodyPr/>
        <a:lstStyle/>
        <a:p>
          <a:endParaRPr lang="en-US" sz="1400"/>
        </a:p>
      </dgm:t>
    </dgm:pt>
    <dgm:pt modelId="{18BBEDBB-1215-49CE-A050-45CBEE427386}" type="sibTrans" cxnId="{766BC82F-262E-47A4-BFDC-FEED62E6C4F6}">
      <dgm:prSet/>
      <dgm:spPr/>
      <dgm:t>
        <a:bodyPr/>
        <a:lstStyle/>
        <a:p>
          <a:endParaRPr lang="en-US" sz="1400"/>
        </a:p>
      </dgm:t>
    </dgm:pt>
    <dgm:pt modelId="{B4C9716E-BE38-45A9-830F-CA19F4B2CEEE}">
      <dgm:prSet phldrT="[Text]" custT="1"/>
      <dgm:spPr>
        <a:solidFill>
          <a:schemeClr val="accent6">
            <a:lumMod val="20000"/>
            <a:lumOff val="80000"/>
            <a:alpha val="89804"/>
          </a:schemeClr>
        </a:solidFill>
        <a:ln>
          <a:noFill/>
        </a:ln>
      </dgm:spPr>
      <dgm:t>
        <a:bodyPr/>
        <a:lstStyle/>
        <a:p>
          <a:r>
            <a:rPr lang="en-US" sz="1800" dirty="0"/>
            <a:t>Pathway to Case Closure</a:t>
          </a:r>
        </a:p>
      </dgm:t>
    </dgm:pt>
    <dgm:pt modelId="{CC0B7D1A-C642-4603-9C2E-A9261DC00735}" type="parTrans" cxnId="{D97AB19A-03E5-4AD2-9C22-AA73963F4ED7}">
      <dgm:prSet/>
      <dgm:spPr/>
      <dgm:t>
        <a:bodyPr/>
        <a:lstStyle/>
        <a:p>
          <a:endParaRPr lang="en-US" sz="1400"/>
        </a:p>
      </dgm:t>
    </dgm:pt>
    <dgm:pt modelId="{A9144503-D493-48FD-8C5E-2F96730CA0A0}" type="sibTrans" cxnId="{D97AB19A-03E5-4AD2-9C22-AA73963F4ED7}">
      <dgm:prSet/>
      <dgm:spPr/>
      <dgm:t>
        <a:bodyPr/>
        <a:lstStyle/>
        <a:p>
          <a:endParaRPr lang="en-US" sz="1400"/>
        </a:p>
      </dgm:t>
    </dgm:pt>
    <dgm:pt modelId="{DD4E40B4-A6E6-407C-9C5B-2BAD9BA28499}" type="pres">
      <dgm:prSet presAssocID="{B4FDF5D8-B6DD-4981-94FE-DA5229B921B9}" presName="linearFlow" presStyleCnt="0">
        <dgm:presLayoutVars>
          <dgm:dir/>
          <dgm:animLvl val="lvl"/>
          <dgm:resizeHandles val="exact"/>
        </dgm:presLayoutVars>
      </dgm:prSet>
      <dgm:spPr/>
    </dgm:pt>
    <dgm:pt modelId="{EA085E41-F906-45AB-B367-E36C08CF136D}" type="pres">
      <dgm:prSet presAssocID="{414FB7C5-3D0C-47B8-969F-19AC9642C100}" presName="composite" presStyleCnt="0"/>
      <dgm:spPr/>
    </dgm:pt>
    <dgm:pt modelId="{EF960B83-C1B0-4DA7-9693-23AD7BFF9518}" type="pres">
      <dgm:prSet presAssocID="{414FB7C5-3D0C-47B8-969F-19AC9642C100}" presName="parentText" presStyleLbl="alignNode1" presStyleIdx="0" presStyleCnt="3">
        <dgm:presLayoutVars>
          <dgm:chMax val="1"/>
          <dgm:bulletEnabled val="1"/>
        </dgm:presLayoutVars>
      </dgm:prSet>
      <dgm:spPr/>
    </dgm:pt>
    <dgm:pt modelId="{9E7E8CFB-16B9-4E7C-B6E2-9FFCEBA242DD}" type="pres">
      <dgm:prSet presAssocID="{414FB7C5-3D0C-47B8-969F-19AC9642C100}" presName="descendantText" presStyleLbl="alignAcc1" presStyleIdx="0" presStyleCnt="3" custScaleY="155326" custLinFactNeighborX="2374" custLinFactNeighborY="-512">
        <dgm:presLayoutVars>
          <dgm:bulletEnabled val="1"/>
        </dgm:presLayoutVars>
      </dgm:prSet>
      <dgm:spPr/>
    </dgm:pt>
    <dgm:pt modelId="{68A69C0E-A44B-4B42-A337-37F99A7DD36A}" type="pres">
      <dgm:prSet presAssocID="{668D374E-F923-4710-B95F-46B1ED4EFB32}" presName="sp" presStyleCnt="0"/>
      <dgm:spPr/>
    </dgm:pt>
    <dgm:pt modelId="{1A481D89-ABA4-4C9D-97B2-6821D1036C78}" type="pres">
      <dgm:prSet presAssocID="{FF9980A6-5716-434B-BE37-968A7F334D6E}" presName="composite" presStyleCnt="0"/>
      <dgm:spPr/>
    </dgm:pt>
    <dgm:pt modelId="{4B90C693-F931-4149-884F-9361FD70FE94}" type="pres">
      <dgm:prSet presAssocID="{FF9980A6-5716-434B-BE37-968A7F334D6E}" presName="parentText" presStyleLbl="alignNode1" presStyleIdx="1" presStyleCnt="3">
        <dgm:presLayoutVars>
          <dgm:chMax val="1"/>
          <dgm:bulletEnabled val="1"/>
        </dgm:presLayoutVars>
      </dgm:prSet>
      <dgm:spPr/>
    </dgm:pt>
    <dgm:pt modelId="{D8E05E39-A292-4A55-A5BB-3DC5D3F55D68}" type="pres">
      <dgm:prSet presAssocID="{FF9980A6-5716-434B-BE37-968A7F334D6E}" presName="descendantText" presStyleLbl="alignAcc1" presStyleIdx="1" presStyleCnt="3" custLinFactNeighborX="0" custLinFactNeighborY="2997">
        <dgm:presLayoutVars>
          <dgm:bulletEnabled val="1"/>
        </dgm:presLayoutVars>
      </dgm:prSet>
      <dgm:spPr/>
    </dgm:pt>
    <dgm:pt modelId="{CEF336BF-7BFE-40DF-AE9C-273477096FEE}" type="pres">
      <dgm:prSet presAssocID="{5FD058E7-EC86-49B1-B349-A505B3F43830}" presName="sp" presStyleCnt="0"/>
      <dgm:spPr/>
    </dgm:pt>
    <dgm:pt modelId="{D11C8484-84A2-4D73-97AE-10FC16481BBF}" type="pres">
      <dgm:prSet presAssocID="{B50E7E36-389F-4DBB-9252-76022241299E}" presName="composite" presStyleCnt="0"/>
      <dgm:spPr/>
    </dgm:pt>
    <dgm:pt modelId="{68BAEA1A-E8A6-4EB3-9549-5EFCB4EC10A5}" type="pres">
      <dgm:prSet presAssocID="{B50E7E36-389F-4DBB-9252-76022241299E}" presName="parentText" presStyleLbl="alignNode1" presStyleIdx="2" presStyleCnt="3">
        <dgm:presLayoutVars>
          <dgm:chMax val="1"/>
          <dgm:bulletEnabled val="1"/>
        </dgm:presLayoutVars>
      </dgm:prSet>
      <dgm:spPr/>
    </dgm:pt>
    <dgm:pt modelId="{C8629FFA-5E2E-455F-ADDB-CDE2C28D21BE}" type="pres">
      <dgm:prSet presAssocID="{B50E7E36-389F-4DBB-9252-76022241299E}" presName="descendantText" presStyleLbl="alignAcc1" presStyleIdx="2" presStyleCnt="3" custLinFactNeighborY="-2166">
        <dgm:presLayoutVars>
          <dgm:bulletEnabled val="1"/>
        </dgm:presLayoutVars>
      </dgm:prSet>
      <dgm:spPr/>
    </dgm:pt>
  </dgm:ptLst>
  <dgm:cxnLst>
    <dgm:cxn modelId="{9E0DEF16-4248-4669-8CD6-493161F3D39C}" srcId="{414FB7C5-3D0C-47B8-969F-19AC9642C100}" destId="{13C4C246-9C08-486B-A8DD-62441C1D681B}" srcOrd="4" destOrd="0" parTransId="{66C5D287-17A2-4570-B0C0-18C04DAA1144}" sibTransId="{9F451D8D-EC8A-4C31-9D73-C72F1CB24F0E}"/>
    <dgm:cxn modelId="{5F562E1A-A5FF-4D1C-B40A-E90BD9C19EE8}" srcId="{B4FDF5D8-B6DD-4981-94FE-DA5229B921B9}" destId="{FF9980A6-5716-434B-BE37-968A7F334D6E}" srcOrd="1" destOrd="0" parTransId="{673F31C2-2197-44EE-BC6C-5D2D1F760B45}" sibTransId="{5FD058E7-EC86-49B1-B349-A505B3F43830}"/>
    <dgm:cxn modelId="{E50FB41F-7D9C-4BD8-9E15-66BEF324236B}" type="presOf" srcId="{F409DE3E-94D9-4229-8525-2069D0E9DFA5}" destId="{D8E05E39-A292-4A55-A5BB-3DC5D3F55D68}" srcOrd="0" destOrd="1" presId="urn:microsoft.com/office/officeart/2005/8/layout/chevron2"/>
    <dgm:cxn modelId="{3BEE2227-26A5-478C-8949-38C339B53334}" type="presOf" srcId="{13C4C246-9C08-486B-A8DD-62441C1D681B}" destId="{9E7E8CFB-16B9-4E7C-B6E2-9FFCEBA242DD}" srcOrd="0" destOrd="4" presId="urn:microsoft.com/office/officeart/2005/8/layout/chevron2"/>
    <dgm:cxn modelId="{DB50042B-9521-47ED-85BA-35798A9F1F40}" type="presOf" srcId="{BC02F974-7259-48AC-9E9F-8E00FDC4823F}" destId="{9E7E8CFB-16B9-4E7C-B6E2-9FFCEBA242DD}" srcOrd="0" destOrd="3" presId="urn:microsoft.com/office/officeart/2005/8/layout/chevron2"/>
    <dgm:cxn modelId="{9592A62E-6B63-4502-8610-0A68072EC5D6}" type="presOf" srcId="{B50E7E36-389F-4DBB-9252-76022241299E}" destId="{68BAEA1A-E8A6-4EB3-9549-5EFCB4EC10A5}" srcOrd="0" destOrd="0" presId="urn:microsoft.com/office/officeart/2005/8/layout/chevron2"/>
    <dgm:cxn modelId="{766BC82F-262E-47A4-BFDC-FEED62E6C4F6}" srcId="{FF9980A6-5716-434B-BE37-968A7F334D6E}" destId="{F409DE3E-94D9-4229-8525-2069D0E9DFA5}" srcOrd="1" destOrd="0" parTransId="{C7D075A8-9BDC-4AD7-B657-E7A60AC129DF}" sibTransId="{18BBEDBB-1215-49CE-A050-45CBEE427386}"/>
    <dgm:cxn modelId="{57830836-3067-4DFF-A4AB-58862F9EE898}" srcId="{414FB7C5-3D0C-47B8-969F-19AC9642C100}" destId="{BC02F974-7259-48AC-9E9F-8E00FDC4823F}" srcOrd="3" destOrd="0" parTransId="{6B3BE582-A729-4A2A-BBAC-F795D9BFB84A}" sibTransId="{1567F88F-61DD-4BD1-919D-BDC66F60D2E6}"/>
    <dgm:cxn modelId="{DD92CC5D-1251-40BD-AC58-558D785EE6F3}" type="presOf" srcId="{C827AFF7-ACA3-415B-9EF1-224C7C6F3DFB}" destId="{9E7E8CFB-16B9-4E7C-B6E2-9FFCEBA242DD}" srcOrd="0" destOrd="1" presId="urn:microsoft.com/office/officeart/2005/8/layout/chevron2"/>
    <dgm:cxn modelId="{780A8A41-628D-4BD0-B7FC-804BFFCF3DEB}" type="presOf" srcId="{7BCD33A6-9AD0-4709-B1CB-7BA77BF23195}" destId="{C8629FFA-5E2E-455F-ADDB-CDE2C28D21BE}" srcOrd="0" destOrd="0" presId="urn:microsoft.com/office/officeart/2005/8/layout/chevron2"/>
    <dgm:cxn modelId="{B9B0F467-C0D3-401E-AA53-DF4DCC22007F}" type="presOf" srcId="{FF9980A6-5716-434B-BE37-968A7F334D6E}" destId="{4B90C693-F931-4149-884F-9361FD70FE94}" srcOrd="0" destOrd="0" presId="urn:microsoft.com/office/officeart/2005/8/layout/chevron2"/>
    <dgm:cxn modelId="{4033F268-42D9-4783-B429-974E25AE5E49}" srcId="{B50E7E36-389F-4DBB-9252-76022241299E}" destId="{7BCD33A6-9AD0-4709-B1CB-7BA77BF23195}" srcOrd="0" destOrd="0" parTransId="{C44FD010-A891-4419-907E-18140BE04EE1}" sibTransId="{22CD9411-6126-4BC9-A50D-C646ED1720AD}"/>
    <dgm:cxn modelId="{FB21B752-709A-457C-B1F3-FB0053D8FD51}" type="presOf" srcId="{414FB7C5-3D0C-47B8-969F-19AC9642C100}" destId="{EF960B83-C1B0-4DA7-9693-23AD7BFF9518}" srcOrd="0" destOrd="0" presId="urn:microsoft.com/office/officeart/2005/8/layout/chevron2"/>
    <dgm:cxn modelId="{D41DDD53-845A-4730-ADE0-0C1BDAD9C99B}" type="presOf" srcId="{7D0863EB-F9C8-462B-B4AC-103E4DF63275}" destId="{D8E05E39-A292-4A55-A5BB-3DC5D3F55D68}" srcOrd="0" destOrd="0" presId="urn:microsoft.com/office/officeart/2005/8/layout/chevron2"/>
    <dgm:cxn modelId="{08B17774-A209-4072-B01F-3982BE6541DD}" type="presOf" srcId="{A72631FD-B6EF-4593-A91A-032075FF0AC8}" destId="{9E7E8CFB-16B9-4E7C-B6E2-9FFCEBA242DD}" srcOrd="0" destOrd="0" presId="urn:microsoft.com/office/officeart/2005/8/layout/chevron2"/>
    <dgm:cxn modelId="{79364C75-6C0D-462B-B12B-AF4B1FEC3D81}" type="presOf" srcId="{6A33F911-26F1-4AB2-B166-98067FE6B5AC}" destId="{9E7E8CFB-16B9-4E7C-B6E2-9FFCEBA242DD}" srcOrd="0" destOrd="2" presId="urn:microsoft.com/office/officeart/2005/8/layout/chevron2"/>
    <dgm:cxn modelId="{A78C6E88-F81C-4041-99EF-D5B573D67500}" srcId="{FF9980A6-5716-434B-BE37-968A7F334D6E}" destId="{7D0863EB-F9C8-462B-B4AC-103E4DF63275}" srcOrd="0" destOrd="0" parTransId="{185672B5-AC38-494F-BD89-8EDCA34E832E}" sibTransId="{6AD496C3-69DF-4F1D-8082-16E453AE5FDE}"/>
    <dgm:cxn modelId="{98C08D93-0DED-4756-978C-696EFB01D797}" srcId="{B4FDF5D8-B6DD-4981-94FE-DA5229B921B9}" destId="{414FB7C5-3D0C-47B8-969F-19AC9642C100}" srcOrd="0" destOrd="0" parTransId="{59683F00-5C14-4FC9-853F-CBA2F3683F89}" sibTransId="{668D374E-F923-4710-B95F-46B1ED4EFB32}"/>
    <dgm:cxn modelId="{D97AB19A-03E5-4AD2-9C22-AA73963F4ED7}" srcId="{FF9980A6-5716-434B-BE37-968A7F334D6E}" destId="{B4C9716E-BE38-45A9-830F-CA19F4B2CEEE}" srcOrd="2" destOrd="0" parTransId="{CC0B7D1A-C642-4603-9C2E-A9261DC00735}" sibTransId="{A9144503-D493-48FD-8C5E-2F96730CA0A0}"/>
    <dgm:cxn modelId="{D3C0EC9E-3BEE-4C8B-9C22-4C36C673AABC}" type="presOf" srcId="{B4C9716E-BE38-45A9-830F-CA19F4B2CEEE}" destId="{D8E05E39-A292-4A55-A5BB-3DC5D3F55D68}" srcOrd="0" destOrd="2" presId="urn:microsoft.com/office/officeart/2005/8/layout/chevron2"/>
    <dgm:cxn modelId="{3D8921B5-0A24-46B2-8FB4-D56E50F20B88}" srcId="{414FB7C5-3D0C-47B8-969F-19AC9642C100}" destId="{C827AFF7-ACA3-415B-9EF1-224C7C6F3DFB}" srcOrd="1" destOrd="0" parTransId="{4D9FBB70-DF3B-4BDB-9A35-867E58AC61DB}" sibTransId="{B3D1E941-394A-4C4B-9B1A-9A32B8607573}"/>
    <dgm:cxn modelId="{1D9BDDC3-05A5-4EE6-A584-AF1831D63C72}" srcId="{414FB7C5-3D0C-47B8-969F-19AC9642C100}" destId="{6A33F911-26F1-4AB2-B166-98067FE6B5AC}" srcOrd="2" destOrd="0" parTransId="{5661DFD9-D4E7-4B68-BB5A-E8DBD196595B}" sibTransId="{2464F51E-3073-4851-B68E-ED6A6CD6F6C1}"/>
    <dgm:cxn modelId="{6535FDC8-01C6-4A66-B6D0-1A299AF7039C}" srcId="{414FB7C5-3D0C-47B8-969F-19AC9642C100}" destId="{A72631FD-B6EF-4593-A91A-032075FF0AC8}" srcOrd="0" destOrd="0" parTransId="{4FCF08A2-7A7E-4B0F-A287-8C42375D933F}" sibTransId="{C8327738-28E9-4540-9FB2-633997B9F1B4}"/>
    <dgm:cxn modelId="{3F7182C9-B275-470A-B52E-2403350853F5}" type="presOf" srcId="{B4FDF5D8-B6DD-4981-94FE-DA5229B921B9}" destId="{DD4E40B4-A6E6-407C-9C5B-2BAD9BA28499}" srcOrd="0" destOrd="0" presId="urn:microsoft.com/office/officeart/2005/8/layout/chevron2"/>
    <dgm:cxn modelId="{D0C536CA-E661-47C7-BB67-3B2CC84462A0}" srcId="{B4FDF5D8-B6DD-4981-94FE-DA5229B921B9}" destId="{B50E7E36-389F-4DBB-9252-76022241299E}" srcOrd="2" destOrd="0" parTransId="{05E4148C-AB6E-462C-90A0-53E2EC3A3A2F}" sibTransId="{320C14A8-9823-4089-9E31-53EC997E2AE9}"/>
    <dgm:cxn modelId="{E0E4614F-20A5-43A4-A208-7B1298A314D6}" type="presParOf" srcId="{DD4E40B4-A6E6-407C-9C5B-2BAD9BA28499}" destId="{EA085E41-F906-45AB-B367-E36C08CF136D}" srcOrd="0" destOrd="0" presId="urn:microsoft.com/office/officeart/2005/8/layout/chevron2"/>
    <dgm:cxn modelId="{755943AF-C656-4417-ACA0-08727AAC89AC}" type="presParOf" srcId="{EA085E41-F906-45AB-B367-E36C08CF136D}" destId="{EF960B83-C1B0-4DA7-9693-23AD7BFF9518}" srcOrd="0" destOrd="0" presId="urn:microsoft.com/office/officeart/2005/8/layout/chevron2"/>
    <dgm:cxn modelId="{87B483BA-864B-4910-BEF5-6F2BCECBD50C}" type="presParOf" srcId="{EA085E41-F906-45AB-B367-E36C08CF136D}" destId="{9E7E8CFB-16B9-4E7C-B6E2-9FFCEBA242DD}" srcOrd="1" destOrd="0" presId="urn:microsoft.com/office/officeart/2005/8/layout/chevron2"/>
    <dgm:cxn modelId="{7B46907E-FAC1-48F8-B9A2-757D4244DEAE}" type="presParOf" srcId="{DD4E40B4-A6E6-407C-9C5B-2BAD9BA28499}" destId="{68A69C0E-A44B-4B42-A337-37F99A7DD36A}" srcOrd="1" destOrd="0" presId="urn:microsoft.com/office/officeart/2005/8/layout/chevron2"/>
    <dgm:cxn modelId="{3935F2E3-1B84-413C-A906-6A9C96EFE75E}" type="presParOf" srcId="{DD4E40B4-A6E6-407C-9C5B-2BAD9BA28499}" destId="{1A481D89-ABA4-4C9D-97B2-6821D1036C78}" srcOrd="2" destOrd="0" presId="urn:microsoft.com/office/officeart/2005/8/layout/chevron2"/>
    <dgm:cxn modelId="{3CB28D3F-8AF2-4982-87E2-2A538544474A}" type="presParOf" srcId="{1A481D89-ABA4-4C9D-97B2-6821D1036C78}" destId="{4B90C693-F931-4149-884F-9361FD70FE94}" srcOrd="0" destOrd="0" presId="urn:microsoft.com/office/officeart/2005/8/layout/chevron2"/>
    <dgm:cxn modelId="{754F5D51-75E7-4004-A21A-208944EB1239}" type="presParOf" srcId="{1A481D89-ABA4-4C9D-97B2-6821D1036C78}" destId="{D8E05E39-A292-4A55-A5BB-3DC5D3F55D68}" srcOrd="1" destOrd="0" presId="urn:microsoft.com/office/officeart/2005/8/layout/chevron2"/>
    <dgm:cxn modelId="{F9994924-26B1-42FD-88F4-FD3089F52C13}" type="presParOf" srcId="{DD4E40B4-A6E6-407C-9C5B-2BAD9BA28499}" destId="{CEF336BF-7BFE-40DF-AE9C-273477096FEE}" srcOrd="3" destOrd="0" presId="urn:microsoft.com/office/officeart/2005/8/layout/chevron2"/>
    <dgm:cxn modelId="{94C80F1F-4B74-4EDC-9485-CF1C5B4F2294}" type="presParOf" srcId="{DD4E40B4-A6E6-407C-9C5B-2BAD9BA28499}" destId="{D11C8484-84A2-4D73-97AE-10FC16481BBF}" srcOrd="4" destOrd="0" presId="urn:microsoft.com/office/officeart/2005/8/layout/chevron2"/>
    <dgm:cxn modelId="{1B5C6120-E8AA-4F52-9CC9-81880100358E}" type="presParOf" srcId="{D11C8484-84A2-4D73-97AE-10FC16481BBF}" destId="{68BAEA1A-E8A6-4EB3-9549-5EFCB4EC10A5}" srcOrd="0" destOrd="0" presId="urn:microsoft.com/office/officeart/2005/8/layout/chevron2"/>
    <dgm:cxn modelId="{86A9364A-000F-4397-982E-78C545BA8A66}" type="presParOf" srcId="{D11C8484-84A2-4D73-97AE-10FC16481BBF}" destId="{C8629FFA-5E2E-455F-ADDB-CDE2C28D21B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C8BB1-FE8C-4A3F-8C10-8B0A6C2685BE}">
      <dsp:nvSpPr>
        <dsp:cNvPr id="0" name=""/>
        <dsp:cNvSpPr/>
      </dsp:nvSpPr>
      <dsp:spPr>
        <a:xfrm>
          <a:off x="2695729" y="336881"/>
          <a:ext cx="3849346" cy="3804776"/>
        </a:xfrm>
        <a:prstGeom prst="pie">
          <a:avLst>
            <a:gd name="adj1" fmla="val 16200000"/>
            <a:gd name="adj2" fmla="val 20520000"/>
          </a:avLst>
        </a:prstGeom>
        <a:solidFill>
          <a:schemeClr val="tx2">
            <a:lumMod val="40000"/>
            <a:lumOff val="6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Family First</a:t>
          </a:r>
        </a:p>
      </dsp:txBody>
      <dsp:txXfrm>
        <a:off x="4668977" y="905333"/>
        <a:ext cx="1306028" cy="883251"/>
      </dsp:txXfrm>
    </dsp:sp>
    <dsp:sp modelId="{05D72487-572C-4027-AAB4-85E02E5B78B0}">
      <dsp:nvSpPr>
        <dsp:cNvPr id="0" name=""/>
        <dsp:cNvSpPr/>
      </dsp:nvSpPr>
      <dsp:spPr>
        <a:xfrm>
          <a:off x="2248875" y="414528"/>
          <a:ext cx="4352544" cy="4352544"/>
        </a:xfrm>
        <a:prstGeom prst="pie">
          <a:avLst>
            <a:gd name="adj1" fmla="val 20520000"/>
            <a:gd name="adj2" fmla="val 324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093573" y="2383536"/>
        <a:ext cx="1295400" cy="1093317"/>
      </dsp:txXfrm>
    </dsp:sp>
    <dsp:sp modelId="{B125C8F3-8D40-4D8E-AFA5-1013FDB91E66}">
      <dsp:nvSpPr>
        <dsp:cNvPr id="0" name=""/>
        <dsp:cNvSpPr/>
      </dsp:nvSpPr>
      <dsp:spPr>
        <a:xfrm>
          <a:off x="2248875" y="414528"/>
          <a:ext cx="4352544" cy="4352544"/>
        </a:xfrm>
        <a:prstGeom prst="pie">
          <a:avLst>
            <a:gd name="adj1" fmla="val 3240000"/>
            <a:gd name="adj2" fmla="val 7560000"/>
          </a:avLst>
        </a:prstGeom>
        <a:solidFill>
          <a:schemeClr val="dk2">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3647907" y="3678936"/>
        <a:ext cx="1554480" cy="932688"/>
      </dsp:txXfrm>
    </dsp:sp>
    <dsp:sp modelId="{5DD9402C-27ED-4153-9C4F-4243180A5603}">
      <dsp:nvSpPr>
        <dsp:cNvPr id="0" name=""/>
        <dsp:cNvSpPr/>
      </dsp:nvSpPr>
      <dsp:spPr>
        <a:xfrm>
          <a:off x="2248875" y="414528"/>
          <a:ext cx="4352544" cy="4352544"/>
        </a:xfrm>
        <a:prstGeom prst="pie">
          <a:avLst>
            <a:gd name="adj1" fmla="val 7560000"/>
            <a:gd name="adj2" fmla="val 1188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456139" y="2383536"/>
        <a:ext cx="1295400" cy="1093317"/>
      </dsp:txXfrm>
    </dsp:sp>
    <dsp:sp modelId="{AC1657AE-FF7F-449F-8D56-B0C968C4DD90}">
      <dsp:nvSpPr>
        <dsp:cNvPr id="0" name=""/>
        <dsp:cNvSpPr/>
      </dsp:nvSpPr>
      <dsp:spPr>
        <a:xfrm>
          <a:off x="2248875" y="414528"/>
          <a:ext cx="4352544" cy="4352544"/>
        </a:xfrm>
        <a:prstGeom prst="pie">
          <a:avLst>
            <a:gd name="adj1" fmla="val 11880000"/>
            <a:gd name="adj2" fmla="val 16200000"/>
          </a:avLst>
        </a:prstGeom>
        <a:solidFill>
          <a:schemeClr val="tx2"/>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883621" y="1077772"/>
        <a:ext cx="1476756" cy="1010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96C2-6831-44D3-9BDD-AEB6FD76616B}">
      <dsp:nvSpPr>
        <dsp:cNvPr id="0" name=""/>
        <dsp:cNvSpPr/>
      </dsp:nvSpPr>
      <dsp:spPr>
        <a:xfrm>
          <a:off x="1707146" y="0"/>
          <a:ext cx="2266558" cy="2266903"/>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C09E158F-91CF-4FF1-9550-5656786BBC1F}">
      <dsp:nvSpPr>
        <dsp:cNvPr id="0" name=""/>
        <dsp:cNvSpPr/>
      </dsp:nvSpPr>
      <dsp:spPr>
        <a:xfrm>
          <a:off x="2208129" y="818420"/>
          <a:ext cx="1259482" cy="62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a:ea typeface="+mn-ea"/>
              <a:cs typeface="+mn-cs"/>
            </a:rPr>
            <a:t>Performance</a:t>
          </a:r>
        </a:p>
      </dsp:txBody>
      <dsp:txXfrm>
        <a:off x="2208129" y="818420"/>
        <a:ext cx="1259482" cy="629590"/>
      </dsp:txXfrm>
    </dsp:sp>
    <dsp:sp modelId="{1A7D35E2-4646-427B-AC7B-A3F418ED3E26}">
      <dsp:nvSpPr>
        <dsp:cNvPr id="0" name=""/>
        <dsp:cNvSpPr/>
      </dsp:nvSpPr>
      <dsp:spPr>
        <a:xfrm>
          <a:off x="1077617" y="1302504"/>
          <a:ext cx="2266558" cy="2266903"/>
        </a:xfrm>
        <a:prstGeom prst="leftCircularArrow">
          <a:avLst>
            <a:gd name="adj1" fmla="val 10980"/>
            <a:gd name="adj2" fmla="val 1142322"/>
            <a:gd name="adj3" fmla="val 6300000"/>
            <a:gd name="adj4" fmla="val 18900000"/>
            <a:gd name="adj5" fmla="val 12500"/>
          </a:avLst>
        </a:prstGeom>
        <a:gradFill rotWithShape="0">
          <a:gsLst>
            <a:gs pos="0">
              <a:schemeClr val="accent3">
                <a:hueOff val="-612806"/>
                <a:satOff val="-9796"/>
                <a:lumOff val="784"/>
                <a:alphaOff val="0"/>
                <a:shade val="85000"/>
                <a:satMod val="130000"/>
              </a:schemeClr>
            </a:gs>
            <a:gs pos="34000">
              <a:schemeClr val="accent3">
                <a:hueOff val="-612806"/>
                <a:satOff val="-9796"/>
                <a:lumOff val="784"/>
                <a:alphaOff val="0"/>
                <a:shade val="87000"/>
                <a:satMod val="125000"/>
              </a:schemeClr>
            </a:gs>
            <a:gs pos="70000">
              <a:schemeClr val="accent3">
                <a:hueOff val="-612806"/>
                <a:satOff val="-9796"/>
                <a:lumOff val="784"/>
                <a:alphaOff val="0"/>
                <a:tint val="100000"/>
                <a:shade val="90000"/>
                <a:satMod val="130000"/>
              </a:schemeClr>
            </a:gs>
            <a:gs pos="100000">
              <a:schemeClr val="accent3">
                <a:hueOff val="-612806"/>
                <a:satOff val="-9796"/>
                <a:lumOff val="78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5C168F45-46C2-44B8-A00C-3DC975BDA8B6}">
      <dsp:nvSpPr>
        <dsp:cNvPr id="0" name=""/>
        <dsp:cNvSpPr/>
      </dsp:nvSpPr>
      <dsp:spPr>
        <a:xfrm>
          <a:off x="1581155" y="2128459"/>
          <a:ext cx="1259482" cy="62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a:ea typeface="+mn-ea"/>
              <a:cs typeface="+mn-cs"/>
            </a:rPr>
            <a:t>Compliance</a:t>
          </a:r>
        </a:p>
      </dsp:txBody>
      <dsp:txXfrm>
        <a:off x="1581155" y="2128459"/>
        <a:ext cx="1259482" cy="629590"/>
      </dsp:txXfrm>
    </dsp:sp>
    <dsp:sp modelId="{A0295C2C-5817-4666-8086-681C5EAAF2E1}">
      <dsp:nvSpPr>
        <dsp:cNvPr id="0" name=""/>
        <dsp:cNvSpPr/>
      </dsp:nvSpPr>
      <dsp:spPr>
        <a:xfrm>
          <a:off x="1868465" y="2760875"/>
          <a:ext cx="1947324" cy="1948105"/>
        </a:xfrm>
        <a:prstGeom prst="blockArc">
          <a:avLst>
            <a:gd name="adj1" fmla="val 13500000"/>
            <a:gd name="adj2" fmla="val 10800000"/>
            <a:gd name="adj3" fmla="val 12740"/>
          </a:avLst>
        </a:prstGeom>
        <a:gradFill rotWithShape="0">
          <a:gsLst>
            <a:gs pos="0">
              <a:schemeClr val="accent3">
                <a:hueOff val="-1225612"/>
                <a:satOff val="-19593"/>
                <a:lumOff val="1569"/>
                <a:alphaOff val="0"/>
                <a:shade val="85000"/>
                <a:satMod val="130000"/>
              </a:schemeClr>
            </a:gs>
            <a:gs pos="34000">
              <a:schemeClr val="accent3">
                <a:hueOff val="-1225612"/>
                <a:satOff val="-19593"/>
                <a:lumOff val="1569"/>
                <a:alphaOff val="0"/>
                <a:shade val="87000"/>
                <a:satMod val="125000"/>
              </a:schemeClr>
            </a:gs>
            <a:gs pos="70000">
              <a:schemeClr val="accent3">
                <a:hueOff val="-1225612"/>
                <a:satOff val="-19593"/>
                <a:lumOff val="1569"/>
                <a:alphaOff val="0"/>
                <a:tint val="100000"/>
                <a:shade val="90000"/>
                <a:satMod val="130000"/>
              </a:schemeClr>
            </a:gs>
            <a:gs pos="100000">
              <a:schemeClr val="accent3">
                <a:hueOff val="-1225612"/>
                <a:satOff val="-19593"/>
                <a:lumOff val="156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DCE70475-501A-41EC-AEF2-19C6D849E81A}">
      <dsp:nvSpPr>
        <dsp:cNvPr id="0" name=""/>
        <dsp:cNvSpPr/>
      </dsp:nvSpPr>
      <dsp:spPr>
        <a:xfrm>
          <a:off x="2211109" y="3440381"/>
          <a:ext cx="1259482" cy="62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a:ea typeface="+mn-ea"/>
              <a:cs typeface="+mn-cs"/>
            </a:rPr>
            <a:t>Quality</a:t>
          </a:r>
        </a:p>
      </dsp:txBody>
      <dsp:txXfrm>
        <a:off x="2211109" y="3440381"/>
        <a:ext cx="1259482" cy="629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322C2-12FA-4EC9-B72D-E09941010B65}">
      <dsp:nvSpPr>
        <dsp:cNvPr id="0" name=""/>
        <dsp:cNvSpPr/>
      </dsp:nvSpPr>
      <dsp:spPr>
        <a:xfrm>
          <a:off x="601" y="540858"/>
          <a:ext cx="1030365" cy="103036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A5AFCE-A883-4A21-A8AB-BD5F857086E7}">
      <dsp:nvSpPr>
        <dsp:cNvPr id="0" name=""/>
        <dsp:cNvSpPr/>
      </dsp:nvSpPr>
      <dsp:spPr>
        <a:xfrm>
          <a:off x="216978" y="757234"/>
          <a:ext cx="597611" cy="59761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39DD27-B5D7-4961-AD89-C7213A664051}">
      <dsp:nvSpPr>
        <dsp:cNvPr id="0" name=""/>
        <dsp:cNvSpPr/>
      </dsp:nvSpPr>
      <dsp:spPr>
        <a:xfrm>
          <a:off x="1251759" y="540858"/>
          <a:ext cx="2428717" cy="1030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dirty="0"/>
            <a:t>Discuss late closures in detail, mitigating challenges and barriers in real time</a:t>
          </a:r>
          <a:br>
            <a:rPr lang="en-US" sz="2000" kern="1200" dirty="0"/>
          </a:br>
          <a:endParaRPr lang="en-US" sz="2000" kern="1200" dirty="0"/>
        </a:p>
      </dsp:txBody>
      <dsp:txXfrm>
        <a:off x="1251759" y="540858"/>
        <a:ext cx="2428717" cy="1030365"/>
      </dsp:txXfrm>
    </dsp:sp>
    <dsp:sp modelId="{81749215-A219-4E48-A0DC-75F5669B52AE}">
      <dsp:nvSpPr>
        <dsp:cNvPr id="0" name=""/>
        <dsp:cNvSpPr/>
      </dsp:nvSpPr>
      <dsp:spPr>
        <a:xfrm>
          <a:off x="4103662" y="540858"/>
          <a:ext cx="1030365" cy="10303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DA8061-2267-45DC-9AF9-0BDC565F432D}">
      <dsp:nvSpPr>
        <dsp:cNvPr id="0" name=""/>
        <dsp:cNvSpPr/>
      </dsp:nvSpPr>
      <dsp:spPr>
        <a:xfrm>
          <a:off x="4320039" y="757234"/>
          <a:ext cx="597611" cy="59761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4535DE-393E-4235-82BE-A35D610E05EB}">
      <dsp:nvSpPr>
        <dsp:cNvPr id="0" name=""/>
        <dsp:cNvSpPr/>
      </dsp:nvSpPr>
      <dsp:spPr>
        <a:xfrm>
          <a:off x="5354819" y="540858"/>
          <a:ext cx="2428717" cy="1030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dirty="0"/>
            <a:t>Increased monitoring for reassigned referrals</a:t>
          </a:r>
          <a:br>
            <a:rPr lang="en-US" sz="2200" kern="1200" dirty="0"/>
          </a:br>
          <a:endParaRPr lang="en-US" sz="2200" kern="1200" dirty="0"/>
        </a:p>
      </dsp:txBody>
      <dsp:txXfrm>
        <a:off x="5354819" y="540858"/>
        <a:ext cx="2428717" cy="1030365"/>
      </dsp:txXfrm>
    </dsp:sp>
    <dsp:sp modelId="{969CCA3A-32E6-4FF2-95BA-56F9A564E11D}">
      <dsp:nvSpPr>
        <dsp:cNvPr id="0" name=""/>
        <dsp:cNvSpPr/>
      </dsp:nvSpPr>
      <dsp:spPr>
        <a:xfrm>
          <a:off x="8206723" y="540858"/>
          <a:ext cx="1030365" cy="103036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D3656B-6722-451E-8DAD-D25B4B67AE0E}">
      <dsp:nvSpPr>
        <dsp:cNvPr id="0" name=""/>
        <dsp:cNvSpPr/>
      </dsp:nvSpPr>
      <dsp:spPr>
        <a:xfrm>
          <a:off x="8423099" y="757234"/>
          <a:ext cx="597611" cy="5976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C67A53-8E3C-43E5-A968-197F1B830BD9}">
      <dsp:nvSpPr>
        <dsp:cNvPr id="0" name=""/>
        <dsp:cNvSpPr/>
      </dsp:nvSpPr>
      <dsp:spPr>
        <a:xfrm>
          <a:off x="9457880" y="540858"/>
          <a:ext cx="2428717" cy="1030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dirty="0"/>
            <a:t>Supervisions are targeted, and support increased performance</a:t>
          </a:r>
          <a:br>
            <a:rPr lang="en-US" sz="1700" kern="1200" dirty="0"/>
          </a:br>
          <a:endParaRPr lang="en-US" sz="1700" kern="1200" dirty="0"/>
        </a:p>
      </dsp:txBody>
      <dsp:txXfrm>
        <a:off x="9457880" y="540858"/>
        <a:ext cx="2428717" cy="1030365"/>
      </dsp:txXfrm>
    </dsp:sp>
    <dsp:sp modelId="{63936B97-794F-454A-A9A9-AE4B3AE144B1}">
      <dsp:nvSpPr>
        <dsp:cNvPr id="0" name=""/>
        <dsp:cNvSpPr/>
      </dsp:nvSpPr>
      <dsp:spPr>
        <a:xfrm>
          <a:off x="601" y="2214856"/>
          <a:ext cx="1030365" cy="103036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F0A6A6-A9D9-4FFF-9D7D-0A4BAC74C66F}">
      <dsp:nvSpPr>
        <dsp:cNvPr id="0" name=""/>
        <dsp:cNvSpPr/>
      </dsp:nvSpPr>
      <dsp:spPr>
        <a:xfrm>
          <a:off x="216978" y="2431233"/>
          <a:ext cx="597611" cy="59761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2CD77E-50FD-4DC8-A5CF-1DE93C5CBDD7}">
      <dsp:nvSpPr>
        <dsp:cNvPr id="0" name=""/>
        <dsp:cNvSpPr/>
      </dsp:nvSpPr>
      <dsp:spPr>
        <a:xfrm>
          <a:off x="1251759" y="2214856"/>
          <a:ext cx="2428717" cy="1030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dirty="0"/>
            <a:t>Added (2) mid-shifts for staff</a:t>
          </a:r>
          <a:br>
            <a:rPr lang="en-US" sz="1700" kern="1200" dirty="0"/>
          </a:br>
          <a:endParaRPr lang="en-US" sz="1700" kern="1200" dirty="0"/>
        </a:p>
      </dsp:txBody>
      <dsp:txXfrm>
        <a:off x="1251759" y="2214856"/>
        <a:ext cx="2428717" cy="1030365"/>
      </dsp:txXfrm>
    </dsp:sp>
    <dsp:sp modelId="{27A8CFE8-73DB-40BE-963E-288EF3C914C9}">
      <dsp:nvSpPr>
        <dsp:cNvPr id="0" name=""/>
        <dsp:cNvSpPr/>
      </dsp:nvSpPr>
      <dsp:spPr>
        <a:xfrm>
          <a:off x="4103662" y="2214856"/>
          <a:ext cx="1030365" cy="103036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78FB07-A6A9-4961-B386-47A9A5C5A3F6}">
      <dsp:nvSpPr>
        <dsp:cNvPr id="0" name=""/>
        <dsp:cNvSpPr/>
      </dsp:nvSpPr>
      <dsp:spPr>
        <a:xfrm>
          <a:off x="4320039" y="2431233"/>
          <a:ext cx="597611" cy="59761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B70694-D1B0-464D-9757-6B9BABDF14A9}">
      <dsp:nvSpPr>
        <dsp:cNvPr id="0" name=""/>
        <dsp:cNvSpPr/>
      </dsp:nvSpPr>
      <dsp:spPr>
        <a:xfrm>
          <a:off x="5354819" y="2214856"/>
          <a:ext cx="2428717" cy="1030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dirty="0"/>
            <a:t>Enhanced elements of the daily huddle to support transfer of referrals</a:t>
          </a:r>
          <a:br>
            <a:rPr lang="en-US" sz="1700" kern="1200" dirty="0"/>
          </a:br>
          <a:endParaRPr lang="en-US" sz="1700" kern="1200" dirty="0"/>
        </a:p>
      </dsp:txBody>
      <dsp:txXfrm>
        <a:off x="5354819" y="2214856"/>
        <a:ext cx="2428717" cy="1030365"/>
      </dsp:txXfrm>
    </dsp:sp>
    <dsp:sp modelId="{0120B11C-BF9F-4B19-9B96-BF9CBBEF2C3D}">
      <dsp:nvSpPr>
        <dsp:cNvPr id="0" name=""/>
        <dsp:cNvSpPr/>
      </dsp:nvSpPr>
      <dsp:spPr>
        <a:xfrm>
          <a:off x="8206723" y="2214856"/>
          <a:ext cx="1030365" cy="103036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C34B2-6BCB-40A7-988C-099296811A68}">
      <dsp:nvSpPr>
        <dsp:cNvPr id="0" name=""/>
        <dsp:cNvSpPr/>
      </dsp:nvSpPr>
      <dsp:spPr>
        <a:xfrm>
          <a:off x="8423099" y="2431233"/>
          <a:ext cx="597611" cy="5976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57BD7A-AB8F-44C4-A90D-220081579244}">
      <dsp:nvSpPr>
        <dsp:cNvPr id="0" name=""/>
        <dsp:cNvSpPr/>
      </dsp:nvSpPr>
      <dsp:spPr>
        <a:xfrm>
          <a:off x="9457880" y="2214856"/>
          <a:ext cx="2428717" cy="1030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dirty="0"/>
            <a:t>Added forums such as weekly clinical consultations</a:t>
          </a:r>
          <a:br>
            <a:rPr lang="en-US" sz="1600" kern="1200" dirty="0"/>
          </a:br>
          <a:endParaRPr lang="en-US" sz="1600" kern="1200" dirty="0"/>
        </a:p>
      </dsp:txBody>
      <dsp:txXfrm>
        <a:off x="9457880" y="2214856"/>
        <a:ext cx="2428717" cy="10303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E01D6-55F6-4F13-84F7-7615AB304726}">
      <dsp:nvSpPr>
        <dsp:cNvPr id="0" name=""/>
        <dsp:cNvSpPr/>
      </dsp:nvSpPr>
      <dsp:spPr>
        <a:xfrm>
          <a:off x="824188" y="25"/>
          <a:ext cx="3217945" cy="1930767"/>
        </a:xfrm>
        <a:prstGeom prst="rect">
          <a:avLst/>
        </a:prstGeom>
        <a:solidFill>
          <a:srgbClr val="3BB54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 QSR is a qualitative review that focuses on Continuous Quality Improvement (CQI)</a:t>
          </a:r>
        </a:p>
      </dsp:txBody>
      <dsp:txXfrm>
        <a:off x="824188" y="25"/>
        <a:ext cx="3217945" cy="1930767"/>
      </dsp:txXfrm>
    </dsp:sp>
    <dsp:sp modelId="{5A76918A-CC9B-4684-9E82-E7001AF0A40F}">
      <dsp:nvSpPr>
        <dsp:cNvPr id="0" name=""/>
        <dsp:cNvSpPr/>
      </dsp:nvSpPr>
      <dsp:spPr>
        <a:xfrm>
          <a:off x="4363928" y="25"/>
          <a:ext cx="3217945" cy="1930767"/>
        </a:xfrm>
        <a:prstGeom prst="rect">
          <a:avLst/>
        </a:prstGeom>
        <a:solidFill>
          <a:srgbClr val="0D71B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 QSR embodies the Plan Do Study Act (PDSA) cycle of the CQI process </a:t>
          </a:r>
        </a:p>
      </dsp:txBody>
      <dsp:txXfrm>
        <a:off x="4363928" y="25"/>
        <a:ext cx="3217945" cy="1930767"/>
      </dsp:txXfrm>
    </dsp:sp>
    <dsp:sp modelId="{855DAD2E-0C07-4BA6-93F9-7973C435D3A0}">
      <dsp:nvSpPr>
        <dsp:cNvPr id="0" name=""/>
        <dsp:cNvSpPr/>
      </dsp:nvSpPr>
      <dsp:spPr>
        <a:xfrm>
          <a:off x="2594058" y="2252587"/>
          <a:ext cx="3217945" cy="1930767"/>
        </a:xfrm>
        <a:prstGeom prst="rect">
          <a:avLst/>
        </a:prstGeom>
        <a:solidFill>
          <a:srgbClr val="FBB03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Through this cycle, evidence is used to drive clinical and administrative 	decisions 	</a:t>
          </a:r>
        </a:p>
      </dsp:txBody>
      <dsp:txXfrm>
        <a:off x="2594058" y="2252587"/>
        <a:ext cx="3217945" cy="1930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60B83-C1B0-4DA7-9693-23AD7BFF9518}">
      <dsp:nvSpPr>
        <dsp:cNvPr id="0" name=""/>
        <dsp:cNvSpPr/>
      </dsp:nvSpPr>
      <dsp:spPr>
        <a:xfrm rot="5400000">
          <a:off x="-221830" y="490571"/>
          <a:ext cx="1478873" cy="1035211"/>
        </a:xfrm>
        <a:prstGeom prst="chevron">
          <a:avLst/>
        </a:prstGeom>
        <a:solidFill>
          <a:schemeClr val="bg1">
            <a:lumMod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2017</a:t>
          </a:r>
        </a:p>
      </dsp:txBody>
      <dsp:txXfrm rot="-5400000">
        <a:off x="2" y="786346"/>
        <a:ext cx="1035211" cy="443662"/>
      </dsp:txXfrm>
    </dsp:sp>
    <dsp:sp modelId="{9E7E8CFB-16B9-4E7C-B6E2-9FFCEBA242DD}">
      <dsp:nvSpPr>
        <dsp:cNvPr id="0" name=""/>
        <dsp:cNvSpPr/>
      </dsp:nvSpPr>
      <dsp:spPr>
        <a:xfrm rot="5400000">
          <a:off x="4814219" y="-3779008"/>
          <a:ext cx="1493098" cy="9051115"/>
        </a:xfrm>
        <a:prstGeom prst="round2SameRect">
          <a:avLst/>
        </a:prstGeom>
        <a:solidFill>
          <a:schemeClr val="bg1">
            <a:lumMod val="85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Engagement of birth fathers</a:t>
          </a:r>
        </a:p>
        <a:p>
          <a:pPr marL="171450" lvl="1" indent="-171450" algn="l" defTabSz="800100">
            <a:lnSpc>
              <a:spcPct val="90000"/>
            </a:lnSpc>
            <a:spcBef>
              <a:spcPct val="0"/>
            </a:spcBef>
            <a:spcAft>
              <a:spcPct val="15000"/>
            </a:spcAft>
            <a:buChar char="•"/>
          </a:pPr>
          <a:r>
            <a:rPr lang="en-US" sz="1800" kern="1200" dirty="0"/>
            <a:t>Assessment of birth fathers</a:t>
          </a:r>
        </a:p>
        <a:p>
          <a:pPr marL="171450" lvl="1" indent="-171450" algn="l" defTabSz="800100">
            <a:lnSpc>
              <a:spcPct val="90000"/>
            </a:lnSpc>
            <a:spcBef>
              <a:spcPct val="0"/>
            </a:spcBef>
            <a:spcAft>
              <a:spcPct val="15000"/>
            </a:spcAft>
            <a:buChar char="•"/>
          </a:pPr>
          <a:r>
            <a:rPr lang="en-US" sz="1800" kern="1200" dirty="0"/>
            <a:t>Team work and coordination</a:t>
          </a:r>
        </a:p>
        <a:p>
          <a:pPr marL="171450" lvl="1" indent="-171450" algn="l" defTabSz="800100">
            <a:lnSpc>
              <a:spcPct val="90000"/>
            </a:lnSpc>
            <a:spcBef>
              <a:spcPct val="0"/>
            </a:spcBef>
            <a:spcAft>
              <a:spcPct val="15000"/>
            </a:spcAft>
            <a:buChar char="•"/>
          </a:pPr>
          <a:r>
            <a:rPr lang="en-US" sz="1800" kern="1200" dirty="0"/>
            <a:t>Supports and Services of birth fathers</a:t>
          </a:r>
        </a:p>
        <a:p>
          <a:pPr marL="171450" lvl="1" indent="-171450" algn="l" defTabSz="800100">
            <a:lnSpc>
              <a:spcPct val="90000"/>
            </a:lnSpc>
            <a:spcBef>
              <a:spcPct val="0"/>
            </a:spcBef>
            <a:spcAft>
              <a:spcPct val="15000"/>
            </a:spcAft>
            <a:buChar char="•"/>
          </a:pPr>
          <a:r>
            <a:rPr lang="en-US" sz="1800" kern="1200" dirty="0"/>
            <a:t>Pathway to Case Closure</a:t>
          </a:r>
        </a:p>
      </dsp:txBody>
      <dsp:txXfrm rot="-5400000">
        <a:off x="1035211" y="72887"/>
        <a:ext cx="8978228" cy="1347324"/>
      </dsp:txXfrm>
    </dsp:sp>
    <dsp:sp modelId="{4B90C693-F931-4149-884F-9361FD70FE94}">
      <dsp:nvSpPr>
        <dsp:cNvPr id="0" name=""/>
        <dsp:cNvSpPr/>
      </dsp:nvSpPr>
      <dsp:spPr>
        <a:xfrm rot="5400000">
          <a:off x="-221830" y="1787052"/>
          <a:ext cx="1478873" cy="1035211"/>
        </a:xfrm>
        <a:prstGeom prst="chevron">
          <a:avLst/>
        </a:prstGeom>
        <a:solidFill>
          <a:srgbClr val="3BB54A"/>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2018</a:t>
          </a:r>
        </a:p>
      </dsp:txBody>
      <dsp:txXfrm rot="-5400000">
        <a:off x="2" y="2082827"/>
        <a:ext cx="1035211" cy="443662"/>
      </dsp:txXfrm>
    </dsp:sp>
    <dsp:sp modelId="{D8E05E39-A292-4A55-A5BB-3DC5D3F55D68}">
      <dsp:nvSpPr>
        <dsp:cNvPr id="0" name=""/>
        <dsp:cNvSpPr/>
      </dsp:nvSpPr>
      <dsp:spPr>
        <a:xfrm rot="5400000">
          <a:off x="5080135" y="-2450893"/>
          <a:ext cx="961267" cy="9051115"/>
        </a:xfrm>
        <a:prstGeom prst="round2SameRect">
          <a:avLst/>
        </a:prstGeom>
        <a:solidFill>
          <a:schemeClr val="accent6">
            <a:lumMod val="20000"/>
            <a:lumOff val="80000"/>
            <a:alpha val="89804"/>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Assessment of Birth Fathers</a:t>
          </a:r>
        </a:p>
        <a:p>
          <a:pPr marL="171450" lvl="1" indent="-171450" algn="l" defTabSz="800100">
            <a:lnSpc>
              <a:spcPct val="90000"/>
            </a:lnSpc>
            <a:spcBef>
              <a:spcPct val="0"/>
            </a:spcBef>
            <a:spcAft>
              <a:spcPct val="15000"/>
            </a:spcAft>
            <a:buChar char="•"/>
          </a:pPr>
          <a:r>
            <a:rPr lang="en-US" sz="1800" kern="1200" dirty="0"/>
            <a:t>Supports and Services for Birth Fathers</a:t>
          </a:r>
        </a:p>
        <a:p>
          <a:pPr marL="171450" lvl="1" indent="-171450" algn="l" defTabSz="800100">
            <a:lnSpc>
              <a:spcPct val="90000"/>
            </a:lnSpc>
            <a:spcBef>
              <a:spcPct val="0"/>
            </a:spcBef>
            <a:spcAft>
              <a:spcPct val="15000"/>
            </a:spcAft>
            <a:buChar char="•"/>
          </a:pPr>
          <a:r>
            <a:rPr lang="en-US" sz="1800" kern="1200" dirty="0"/>
            <a:t>Pathway to Case Closure</a:t>
          </a:r>
        </a:p>
      </dsp:txBody>
      <dsp:txXfrm rot="-5400000">
        <a:off x="1035212" y="1640955"/>
        <a:ext cx="9004190" cy="867417"/>
      </dsp:txXfrm>
    </dsp:sp>
    <dsp:sp modelId="{68BAEA1A-E8A6-4EB3-9549-5EFCB4EC10A5}">
      <dsp:nvSpPr>
        <dsp:cNvPr id="0" name=""/>
        <dsp:cNvSpPr/>
      </dsp:nvSpPr>
      <dsp:spPr>
        <a:xfrm rot="5400000">
          <a:off x="-221830" y="3083533"/>
          <a:ext cx="1478873" cy="1035211"/>
        </a:xfrm>
        <a:prstGeom prst="chevron">
          <a:avLst/>
        </a:prstGeom>
        <a:solidFill>
          <a:srgbClr val="0D71BA"/>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2019</a:t>
          </a:r>
        </a:p>
      </dsp:txBody>
      <dsp:txXfrm rot="-5400000">
        <a:off x="2" y="3379308"/>
        <a:ext cx="1035211" cy="443662"/>
      </dsp:txXfrm>
    </dsp:sp>
    <dsp:sp modelId="{C8629FFA-5E2E-455F-ADDB-CDE2C28D21BE}">
      <dsp:nvSpPr>
        <dsp:cNvPr id="0" name=""/>
        <dsp:cNvSpPr/>
      </dsp:nvSpPr>
      <dsp:spPr>
        <a:xfrm rot="5400000">
          <a:off x="5080135" y="-1204043"/>
          <a:ext cx="961267" cy="9051115"/>
        </a:xfrm>
        <a:prstGeom prst="round2SameRect">
          <a:avLst/>
        </a:prstGeom>
        <a:solidFill>
          <a:schemeClr val="accent5">
            <a:lumMod val="40000"/>
            <a:lumOff val="60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Assessment of Birth Fathers</a:t>
          </a:r>
        </a:p>
      </dsp:txBody>
      <dsp:txXfrm rot="-5400000">
        <a:off x="1035212" y="2887805"/>
        <a:ext cx="9004190" cy="86741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0.63406</cdr:x>
      <cdr:y>0.1177</cdr:y>
    </cdr:from>
    <cdr:to>
      <cdr:x>0.88802</cdr:x>
      <cdr:y>0.18038</cdr:y>
    </cdr:to>
    <cdr:sp macro="" textlink="">
      <cdr:nvSpPr>
        <cdr:cNvPr id="2" name="TextBox 1">
          <a:extLst xmlns:a="http://schemas.openxmlformats.org/drawingml/2006/main">
            <a:ext uri="{FF2B5EF4-FFF2-40B4-BE49-F238E27FC236}">
              <a16:creationId xmlns:a16="http://schemas.microsoft.com/office/drawing/2014/main" id="{C1AFAB58-346A-4AF8-83BE-1D38E4861A0A}"/>
            </a:ext>
          </a:extLst>
        </cdr:cNvPr>
        <cdr:cNvSpPr txBox="1"/>
      </cdr:nvSpPr>
      <cdr:spPr>
        <a:xfrm xmlns:a="http://schemas.openxmlformats.org/drawingml/2006/main">
          <a:off x="4721965" y="534044"/>
          <a:ext cx="1891286" cy="2843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Benchmark; 80%</a:t>
          </a:r>
        </a:p>
      </cdr:txBody>
    </cdr:sp>
  </cdr:relSizeAnchor>
</c:userShapes>
</file>

<file path=ppt/drawings/drawing2.xml><?xml version="1.0" encoding="utf-8"?>
<c:userShapes xmlns:c="http://schemas.openxmlformats.org/drawingml/2006/chart">
  <cdr:relSizeAnchor xmlns:cdr="http://schemas.openxmlformats.org/drawingml/2006/chartDrawing">
    <cdr:from>
      <cdr:x>0.83533</cdr:x>
      <cdr:y>0</cdr:y>
    </cdr:from>
    <cdr:to>
      <cdr:x>0.97172</cdr:x>
      <cdr:y>0.23007</cdr:y>
    </cdr:to>
    <cdr:sp macro="" textlink="">
      <cdr:nvSpPr>
        <cdr:cNvPr id="2" name="TextBox 1"/>
        <cdr:cNvSpPr txBox="1"/>
      </cdr:nvSpPr>
      <cdr:spPr>
        <a:xfrm xmlns:a="http://schemas.openxmlformats.org/drawingml/2006/main">
          <a:off x="8312887" y="0"/>
          <a:ext cx="1357295" cy="971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br>
            <a:rPr lang="en-US" sz="1800" baseline="0" dirty="0">
              <a:solidFill>
                <a:schemeClr val="tx1"/>
              </a:solidFill>
            </a:rPr>
          </a:br>
          <a:r>
            <a:rPr lang="en-US" sz="1800" baseline="0" dirty="0">
              <a:solidFill>
                <a:schemeClr val="tx1"/>
              </a:solidFill>
            </a:rPr>
            <a:t>Benchmark: 80%</a:t>
          </a:r>
          <a:endParaRPr lang="en-US" sz="1800" dirty="0">
            <a:solidFill>
              <a:schemeClr val="tx1"/>
            </a:solidFill>
          </a:endParaRPr>
        </a:p>
      </cdr:txBody>
    </cdr:sp>
  </cdr:relSizeAnchor>
  <cdr:relSizeAnchor xmlns:cdr="http://schemas.openxmlformats.org/drawingml/2006/chartDrawing">
    <cdr:from>
      <cdr:x>0.11374</cdr:x>
      <cdr:y>0.18094</cdr:y>
    </cdr:from>
    <cdr:to>
      <cdr:x>0.86359</cdr:x>
      <cdr:y>0.18966</cdr:y>
    </cdr:to>
    <cdr:cxnSp macro="">
      <cdr:nvCxnSpPr>
        <cdr:cNvPr id="8" name="Straight Connector 7">
          <a:extLst xmlns:a="http://schemas.openxmlformats.org/drawingml/2006/main">
            <a:ext uri="{FF2B5EF4-FFF2-40B4-BE49-F238E27FC236}">
              <a16:creationId xmlns:a16="http://schemas.microsoft.com/office/drawing/2014/main" id="{0064CE40-33E9-493A-AFA8-4DAB72561E54}"/>
            </a:ext>
          </a:extLst>
        </cdr:cNvPr>
        <cdr:cNvCxnSpPr/>
      </cdr:nvCxnSpPr>
      <cdr:spPr>
        <a:xfrm xmlns:a="http://schemas.openxmlformats.org/drawingml/2006/main" flipV="1">
          <a:off x="1196055" y="1018813"/>
          <a:ext cx="7885123" cy="49101"/>
        </a:xfrm>
        <a:prstGeom xmlns:a="http://schemas.openxmlformats.org/drawingml/2006/main" prst="line">
          <a:avLst/>
        </a:prstGeom>
        <a:ln xmlns:a="http://schemas.openxmlformats.org/drawingml/2006/main" w="19050">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0.7787</cdr:x>
      <cdr:y>0</cdr:y>
    </cdr:from>
    <cdr:to>
      <cdr:x>0.99142</cdr:x>
      <cdr:y>0.14341</cdr:y>
    </cdr:to>
    <cdr:sp macro="" textlink="">
      <cdr:nvSpPr>
        <cdr:cNvPr id="2" name="TextBox 1"/>
        <cdr:cNvSpPr txBox="1"/>
      </cdr:nvSpPr>
      <cdr:spPr>
        <a:xfrm xmlns:a="http://schemas.openxmlformats.org/drawingml/2006/main">
          <a:off x="6693943" y="-2160588"/>
          <a:ext cx="1828640" cy="556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0.10198</cdr:x>
      <cdr:y>0.17308</cdr:y>
    </cdr:from>
    <cdr:to>
      <cdr:x>0.89648</cdr:x>
      <cdr:y>0.18181</cdr:y>
    </cdr:to>
    <cdr:cxnSp macro="">
      <cdr:nvCxnSpPr>
        <cdr:cNvPr id="4" name="Straight Connector 3">
          <a:extLst xmlns:a="http://schemas.openxmlformats.org/drawingml/2006/main">
            <a:ext uri="{FF2B5EF4-FFF2-40B4-BE49-F238E27FC236}">
              <a16:creationId xmlns:a16="http://schemas.microsoft.com/office/drawing/2014/main" id="{39934443-73FC-45BE-AAA6-0C167D01BEEC}"/>
            </a:ext>
          </a:extLst>
        </cdr:cNvPr>
        <cdr:cNvCxnSpPr/>
      </cdr:nvCxnSpPr>
      <cdr:spPr>
        <a:xfrm xmlns:a="http://schemas.openxmlformats.org/drawingml/2006/main" flipV="1">
          <a:off x="1000403" y="971023"/>
          <a:ext cx="7793659" cy="48976"/>
        </a:xfrm>
        <a:prstGeom xmlns:a="http://schemas.openxmlformats.org/drawingml/2006/main" prst="line">
          <a:avLst/>
        </a:prstGeom>
        <a:ln xmlns:a="http://schemas.openxmlformats.org/drawingml/2006/main">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0.84181</cdr:x>
      <cdr:y>0</cdr:y>
    </cdr:from>
    <cdr:to>
      <cdr:x>0.9806</cdr:x>
      <cdr:y>0.31164</cdr:y>
    </cdr:to>
    <cdr:sp macro="" textlink="">
      <cdr:nvSpPr>
        <cdr:cNvPr id="5" name="TextBox 4"/>
        <cdr:cNvSpPr txBox="1"/>
      </cdr:nvSpPr>
      <cdr:spPr>
        <a:xfrm xmlns:a="http://schemas.openxmlformats.org/drawingml/2006/main">
          <a:off x="8450236" y="0"/>
          <a:ext cx="1393202" cy="13112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t>Benchmark: 80%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67" tIns="46585" rIns="93167" bIns="46585" rtlCol="0"/>
          <a:lstStyle>
            <a:lvl1pPr algn="r">
              <a:defRPr sz="1200"/>
            </a:lvl1pPr>
          </a:lstStyle>
          <a:p>
            <a:fld id="{6EFC92F1-E1DA-4A3C-8E76-7D6ACDEC0250}" type="datetimeFigureOut">
              <a:rPr lang="en-US" smtClean="0"/>
              <a:t>1/31/2020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5" rIns="93167" bIns="46585"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67" tIns="46585" rIns="93167" bIns="465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5" rIns="93167"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7" tIns="46585" rIns="93167" bIns="46585" rtlCol="0" anchor="b"/>
          <a:lstStyle>
            <a:lvl1pPr algn="r">
              <a:defRPr sz="1200"/>
            </a:lvl1pPr>
          </a:lstStyle>
          <a:p>
            <a:fld id="{3B5DD1BD-2D38-44B8-8DAE-A50EF2A75CD3}" type="slidenum">
              <a:rPr lang="en-US" smtClean="0"/>
              <a:t>‹#›</a:t>
            </a:fld>
            <a:endParaRPr lang="en-US" dirty="0"/>
          </a:p>
        </p:txBody>
      </p:sp>
    </p:spTree>
    <p:extLst>
      <p:ext uri="{BB962C8B-B14F-4D97-AF65-F5344CB8AC3E}">
        <p14:creationId xmlns:p14="http://schemas.microsoft.com/office/powerpoint/2010/main" val="335067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Pull</a:t>
            </a:r>
            <a:r>
              <a:rPr lang="en-US" baseline="0" dirty="0"/>
              <a:t> the thread through.  Provide bold text from prevention plan throughout this document somehow.</a:t>
            </a:r>
            <a:endParaRPr lang="en-US" dirty="0"/>
          </a:p>
        </p:txBody>
      </p:sp>
      <p:sp>
        <p:nvSpPr>
          <p:cNvPr id="4" name="Slide Number Placeholder 3"/>
          <p:cNvSpPr>
            <a:spLocks noGrp="1"/>
          </p:cNvSpPr>
          <p:nvPr>
            <p:ph type="sldNum" sz="quarter" idx="10"/>
          </p:nvPr>
        </p:nvSpPr>
        <p:spPr/>
        <p:txBody>
          <a:bodyPr/>
          <a:lstStyle/>
          <a:p>
            <a:pPr defTabSz="931681">
              <a:defRPr/>
            </a:pPr>
            <a:fld id="{E95AF740-8671-462B-B5DF-C18B207772E1}" type="slidenum">
              <a:rPr lang="en-US" sz="2400">
                <a:solidFill>
                  <a:prstClr val="black"/>
                </a:solidFill>
                <a:latin typeface="Calibri"/>
              </a:rPr>
              <a:pPr defTabSz="931681">
                <a:defRPr/>
              </a:pPr>
              <a:t>1</a:t>
            </a:fld>
            <a:endParaRPr lang="en-US" sz="2400" dirty="0">
              <a:solidFill>
                <a:prstClr val="black"/>
              </a:solidFill>
              <a:latin typeface="Calibri"/>
            </a:endParaRPr>
          </a:p>
        </p:txBody>
      </p:sp>
    </p:spTree>
    <p:extLst>
      <p:ext uri="{BB962C8B-B14F-4D97-AF65-F5344CB8AC3E}">
        <p14:creationId xmlns:p14="http://schemas.microsoft.com/office/powerpoint/2010/main" val="2586886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DD1BD-2D38-44B8-8DAE-A50EF2A75CD3}" type="slidenum">
              <a:rPr lang="en-US" smtClean="0"/>
              <a:t>15</a:t>
            </a:fld>
            <a:endParaRPr lang="en-US" dirty="0"/>
          </a:p>
        </p:txBody>
      </p:sp>
      <p:sp>
        <p:nvSpPr>
          <p:cNvPr id="5" name="Footer Placeholder 4">
            <a:extLst>
              <a:ext uri="{FF2B5EF4-FFF2-40B4-BE49-F238E27FC236}">
                <a16:creationId xmlns:a16="http://schemas.microsoft.com/office/drawing/2014/main" id="{3A8AD2CB-456D-4CBA-BA0D-6653D8BDD933}"/>
              </a:ext>
            </a:extLst>
          </p:cNvPr>
          <p:cNvSpPr>
            <a:spLocks noGrp="1"/>
          </p:cNvSpPr>
          <p:nvPr>
            <p:ph type="ftr" sz="quarter" idx="4"/>
          </p:nvPr>
        </p:nvSpPr>
        <p:spPr/>
        <p:txBody>
          <a:bodyPr/>
          <a:lstStyle/>
          <a:p>
            <a:r>
              <a:rPr lang="en-US"/>
              <a:t>Last Updated: 9/11/2019</a:t>
            </a:r>
            <a:endParaRPr lang="en-US" dirty="0"/>
          </a:p>
        </p:txBody>
      </p:sp>
      <p:sp>
        <p:nvSpPr>
          <p:cNvPr id="6" name="Header Placeholder 5">
            <a:extLst>
              <a:ext uri="{FF2B5EF4-FFF2-40B4-BE49-F238E27FC236}">
                <a16:creationId xmlns:a16="http://schemas.microsoft.com/office/drawing/2014/main" id="{8851BB81-390A-4636-94C5-4304EC16CCE8}"/>
              </a:ext>
            </a:extLst>
          </p:cNvPr>
          <p:cNvSpPr>
            <a:spLocks noGrp="1"/>
          </p:cNvSpPr>
          <p:nvPr>
            <p:ph type="hdr" sz="quarter"/>
          </p:nvPr>
        </p:nvSpPr>
        <p:spPr/>
        <p:txBody>
          <a:bodyPr/>
          <a:lstStyle/>
          <a:p>
            <a:r>
              <a:rPr lang="en-US"/>
              <a:t>Housing Supports Form - Quick Guide</a:t>
            </a:r>
            <a:endParaRPr lang="en-US" dirty="0"/>
          </a:p>
        </p:txBody>
      </p:sp>
    </p:spTree>
    <p:extLst>
      <p:ext uri="{BB962C8B-B14F-4D97-AF65-F5344CB8AC3E}">
        <p14:creationId xmlns:p14="http://schemas.microsoft.com/office/powerpoint/2010/main" val="290965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p:txBody>
      </p:sp>
      <p:sp>
        <p:nvSpPr>
          <p:cNvPr id="4" name="Slide Number Placeholder 3"/>
          <p:cNvSpPr>
            <a:spLocks noGrp="1"/>
          </p:cNvSpPr>
          <p:nvPr>
            <p:ph type="sldNum" sz="quarter" idx="5"/>
          </p:nvPr>
        </p:nvSpPr>
        <p:spPr/>
        <p:txBody>
          <a:bodyPr/>
          <a:lstStyle/>
          <a:p>
            <a:fld id="{2AACC6A5-F985-443C-95FB-3D8F69DC62FA}" type="slidenum">
              <a:rPr lang="en-US" smtClean="0"/>
              <a:t>19</a:t>
            </a:fld>
            <a:endParaRPr lang="en-US" dirty="0"/>
          </a:p>
        </p:txBody>
      </p:sp>
    </p:spTree>
    <p:extLst>
      <p:ext uri="{BB962C8B-B14F-4D97-AF65-F5344CB8AC3E}">
        <p14:creationId xmlns:p14="http://schemas.microsoft.com/office/powerpoint/2010/main" val="126973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053978-E0C3-4C12-A203-323C6363D396}" type="slidenum">
              <a:rPr lang="en-US" smtClean="0"/>
              <a:t>21</a:t>
            </a:fld>
            <a:endParaRPr lang="en-US" dirty="0"/>
          </a:p>
        </p:txBody>
      </p:sp>
    </p:spTree>
    <p:extLst>
      <p:ext uri="{BB962C8B-B14F-4D97-AF65-F5344CB8AC3E}">
        <p14:creationId xmlns:p14="http://schemas.microsoft.com/office/powerpoint/2010/main" val="4017933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CC6A5-F985-443C-95FB-3D8F69DC62FA}" type="slidenum">
              <a:rPr lang="en-US" smtClean="0"/>
              <a:t>22</a:t>
            </a:fld>
            <a:endParaRPr lang="en-US" dirty="0"/>
          </a:p>
        </p:txBody>
      </p:sp>
    </p:spTree>
    <p:extLst>
      <p:ext uri="{BB962C8B-B14F-4D97-AF65-F5344CB8AC3E}">
        <p14:creationId xmlns:p14="http://schemas.microsoft.com/office/powerpoint/2010/main" val="77521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053978-E0C3-4C12-A203-323C6363D396}" type="slidenum">
              <a:rPr lang="en-US" smtClean="0"/>
              <a:t>24</a:t>
            </a:fld>
            <a:endParaRPr lang="en-US" dirty="0"/>
          </a:p>
        </p:txBody>
      </p:sp>
    </p:spTree>
    <p:extLst>
      <p:ext uri="{BB962C8B-B14F-4D97-AF65-F5344CB8AC3E}">
        <p14:creationId xmlns:p14="http://schemas.microsoft.com/office/powerpoint/2010/main" val="3091503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053978-E0C3-4C12-A203-323C6363D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081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Internal CFSA Document</a:t>
            </a:r>
          </a:p>
        </p:txBody>
      </p:sp>
      <p:sp>
        <p:nvSpPr>
          <p:cNvPr id="5" name="Footer Placeholder 4"/>
          <p:cNvSpPr>
            <a:spLocks noGrp="1"/>
          </p:cNvSpPr>
          <p:nvPr>
            <p:ph type="ftr" sz="quarter" idx="11"/>
          </p:nvPr>
        </p:nvSpPr>
        <p:spPr/>
        <p:txBody>
          <a:bodyPr/>
          <a:lstStyle/>
          <a:p>
            <a:r>
              <a:rPr lang="en-US" dirty="0"/>
              <a:t>Internal CFSA Document</a:t>
            </a:r>
          </a:p>
        </p:txBody>
      </p:sp>
    </p:spTree>
    <p:extLst>
      <p:ext uri="{BB962C8B-B14F-4D97-AF65-F5344CB8AC3E}">
        <p14:creationId xmlns:p14="http://schemas.microsoft.com/office/powerpoint/2010/main" val="77392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EF9E6-7C7C-4F13-9FC3-21A608E8F3A5}" type="slidenum">
              <a:rPr lang="en-US" smtClean="0"/>
              <a:t>33</a:t>
            </a:fld>
            <a:endParaRPr lang="en-US" dirty="0"/>
          </a:p>
        </p:txBody>
      </p:sp>
    </p:spTree>
    <p:extLst>
      <p:ext uri="{BB962C8B-B14F-4D97-AF65-F5344CB8AC3E}">
        <p14:creationId xmlns:p14="http://schemas.microsoft.com/office/powerpoint/2010/main" val="2958585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5825" y="2982913"/>
            <a:ext cx="26516013" cy="1491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7DA8B2-17D8-413D-9213-C5225068D315}" type="slidenum">
              <a:rPr kumimoji="0" lang="en-US"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02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5825" y="2982913"/>
            <a:ext cx="26516013" cy="1491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5AF740-8671-462B-B5DF-C18B207772E1}" type="slidenum">
              <a:rPr kumimoji="0" lang="en-US"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579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this back to the graphic</a:t>
            </a:r>
            <a:r>
              <a:rPr lang="en-US" baseline="0" dirty="0"/>
              <a:t> that the Director put in the budget.</a:t>
            </a:r>
            <a:endParaRPr lang="en-US" dirty="0"/>
          </a:p>
        </p:txBody>
      </p:sp>
      <p:sp>
        <p:nvSpPr>
          <p:cNvPr id="4" name="Slide Number Placeholder 3"/>
          <p:cNvSpPr>
            <a:spLocks noGrp="1"/>
          </p:cNvSpPr>
          <p:nvPr>
            <p:ph type="sldNum" sz="quarter" idx="10"/>
          </p:nvPr>
        </p:nvSpPr>
        <p:spPr/>
        <p:txBody>
          <a:bodyPr/>
          <a:lstStyle/>
          <a:p>
            <a:fld id="{3B5DD1BD-2D38-44B8-8DAE-A50EF2A75CD3}" type="slidenum">
              <a:rPr lang="en-US" smtClean="0"/>
              <a:t>2</a:t>
            </a:fld>
            <a:endParaRPr lang="en-US" dirty="0"/>
          </a:p>
        </p:txBody>
      </p:sp>
    </p:spTree>
    <p:extLst>
      <p:ext uri="{BB962C8B-B14F-4D97-AF65-F5344CB8AC3E}">
        <p14:creationId xmlns:p14="http://schemas.microsoft.com/office/powerpoint/2010/main" val="1750969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5825" y="2982913"/>
            <a:ext cx="26516013" cy="1491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7DA8B2-17D8-413D-9213-C5225068D315}" type="slidenum">
              <a:rPr kumimoji="0" lang="en-US"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827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a:t>
            </a:r>
            <a:r>
              <a:rPr lang="en-US" baseline="0" dirty="0"/>
              <a:t> includes: American Indian/Alaskan Native, Asian and Pacific Islander</a:t>
            </a:r>
          </a:p>
          <a:p>
            <a:r>
              <a:rPr lang="en-US" baseline="0" dirty="0"/>
              <a:t>Unknown includes: Unable to Determine or Not Reported</a:t>
            </a:r>
          </a:p>
          <a:p>
            <a:endParaRPr lang="en-US" baseline="0" dirty="0"/>
          </a:p>
          <a:p>
            <a:r>
              <a:rPr lang="en-US" dirty="0"/>
              <a:t>FY19 Q1</a:t>
            </a:r>
            <a:r>
              <a:rPr lang="en-US" baseline="0" dirty="0"/>
              <a:t> (as of 12/31/18)</a:t>
            </a:r>
          </a:p>
          <a:p>
            <a:r>
              <a:rPr lang="en-US" baseline="0" dirty="0"/>
              <a:t>Gender: Female= 48%, Male=52%</a:t>
            </a:r>
          </a:p>
          <a:p>
            <a:r>
              <a:rPr lang="en-US" baseline="0" dirty="0"/>
              <a:t>Race: AA=88%, White=3%, Other= 1%, Unknown=8%</a:t>
            </a:r>
          </a:p>
          <a:p>
            <a:r>
              <a:rPr lang="en-US" baseline="0" dirty="0"/>
              <a:t>Ethnicity: 14% Hispanic</a:t>
            </a:r>
          </a:p>
          <a:p>
            <a:r>
              <a:rPr lang="en-US" baseline="0" dirty="0"/>
              <a:t>Age: 0-6 = 33%, 7-12=24%, 13-18=31%, 19-21=12%</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95AF740-8671-462B-B5DF-C18B207772E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3357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DD1BD-2D38-44B8-8DAE-A50EF2A75CD3}" type="slidenum">
              <a:rPr lang="en-US" smtClean="0"/>
              <a:t>7</a:t>
            </a:fld>
            <a:endParaRPr lang="en-US" dirty="0"/>
          </a:p>
        </p:txBody>
      </p:sp>
    </p:spTree>
    <p:extLst>
      <p:ext uri="{BB962C8B-B14F-4D97-AF65-F5344CB8AC3E}">
        <p14:creationId xmlns:p14="http://schemas.microsoft.com/office/powerpoint/2010/main" val="264395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rounded up from 7.7%. Percentages may not total 100% since</a:t>
            </a:r>
            <a:r>
              <a:rPr lang="en-US" baseline="0" dirty="0"/>
              <a:t> they</a:t>
            </a:r>
            <a:r>
              <a:rPr lang="en-US" dirty="0"/>
              <a:t> are</a:t>
            </a:r>
            <a:r>
              <a:rPr lang="en-US" baseline="0" dirty="0"/>
              <a:t> calculated across case types by dividing the respective case type subtotal by the overall foster care population.</a:t>
            </a:r>
          </a:p>
          <a:p>
            <a:endParaRPr lang="en-US" baseline="0" dirty="0"/>
          </a:p>
          <a:p>
            <a:r>
              <a:rPr lang="en-US" baseline="0" dirty="0"/>
              <a:t>FY19 Q1</a:t>
            </a:r>
          </a:p>
          <a:p>
            <a:pPr rtl="0" eaLnBrk="1" fontAlgn="t" latinLnBrk="0" hangingPunct="1"/>
            <a:r>
              <a:rPr lang="en-US" sz="1200" b="0" i="0" u="none" strike="noStrike" kern="1200" dirty="0">
                <a:solidFill>
                  <a:schemeClr val="tx1"/>
                </a:solidFill>
                <a:effectLst/>
                <a:latin typeface="+mn-lt"/>
                <a:ea typeface="+mn-ea"/>
                <a:cs typeface="+mn-cs"/>
              </a:rPr>
              <a:t>Family setting = 82%</a:t>
            </a:r>
          </a:p>
          <a:p>
            <a:pPr rtl="0" eaLnBrk="1" fontAlgn="t" latinLnBrk="0" hangingPunct="1"/>
            <a:r>
              <a:rPr lang="en-US" sz="1200" b="0" i="0" u="none" strike="noStrike" kern="1200" dirty="0">
                <a:solidFill>
                  <a:schemeClr val="tx1"/>
                </a:solidFill>
                <a:effectLst/>
                <a:latin typeface="+mn-lt"/>
                <a:ea typeface="+mn-ea"/>
                <a:cs typeface="+mn-cs"/>
              </a:rPr>
              <a:t>Group home= 6%</a:t>
            </a:r>
          </a:p>
          <a:p>
            <a:pPr rtl="0" eaLnBrk="1" fontAlgn="t" latinLnBrk="0" hangingPunct="1"/>
            <a:r>
              <a:rPr lang="en-US" sz="1200" b="0" i="0" u="none" strike="noStrike" kern="1200" dirty="0">
                <a:solidFill>
                  <a:schemeClr val="tx1"/>
                </a:solidFill>
                <a:effectLst/>
                <a:latin typeface="+mn-lt"/>
                <a:ea typeface="+mn-ea"/>
                <a:cs typeface="+mn-cs"/>
              </a:rPr>
              <a:t>Independent Living= 2%</a:t>
            </a:r>
          </a:p>
          <a:p>
            <a:pPr rtl="0" eaLnBrk="1" fontAlgn="t" latinLnBrk="0" hangingPunct="1"/>
            <a:r>
              <a:rPr lang="en-US" sz="1200" b="0" i="0" u="none" strike="noStrike" kern="1200" dirty="0">
                <a:solidFill>
                  <a:schemeClr val="tx1"/>
                </a:solidFill>
                <a:effectLst/>
                <a:latin typeface="+mn-lt"/>
                <a:ea typeface="+mn-ea"/>
                <a:cs typeface="+mn-cs"/>
              </a:rPr>
              <a:t>Residential treatment= 2%</a:t>
            </a:r>
          </a:p>
          <a:p>
            <a:pPr rtl="0" eaLnBrk="1" fontAlgn="t" latinLnBrk="0" hangingPunct="1"/>
            <a:r>
              <a:rPr lang="en-US" sz="1200" b="0" i="0" u="none" strike="noStrike" kern="1200" dirty="0">
                <a:solidFill>
                  <a:schemeClr val="tx1"/>
                </a:solidFill>
                <a:effectLst/>
                <a:latin typeface="+mn-lt"/>
                <a:ea typeface="+mn-ea"/>
                <a:cs typeface="+mn-cs"/>
              </a:rPr>
              <a:t>Other*= 8%</a:t>
            </a:r>
          </a:p>
          <a:p>
            <a:endParaRPr lang="en-US" dirty="0"/>
          </a:p>
          <a:p>
            <a:r>
              <a:rPr lang="en-US" dirty="0"/>
              <a:t>MD= 384 / 849 = 45%</a:t>
            </a:r>
          </a:p>
          <a:p>
            <a:r>
              <a:rPr lang="en-US" dirty="0"/>
              <a:t>DC= 440 / 849 = 52%</a:t>
            </a:r>
          </a:p>
          <a:p>
            <a:endParaRPr lang="en-US" dirty="0"/>
          </a:p>
        </p:txBody>
      </p:sp>
      <p:sp>
        <p:nvSpPr>
          <p:cNvPr id="4" name="Slide Number Placeholder 3"/>
          <p:cNvSpPr>
            <a:spLocks noGrp="1"/>
          </p:cNvSpPr>
          <p:nvPr>
            <p:ph type="sldNum" sz="quarter" idx="10"/>
          </p:nvPr>
        </p:nvSpPr>
        <p:spPr/>
        <p:txBody>
          <a:bodyPr/>
          <a:lstStyle/>
          <a:p>
            <a:fld id="{E95AF740-8671-462B-B5DF-C18B207772E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771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DD1BD-2D38-44B8-8DAE-A50EF2A75CD3}" type="slidenum">
              <a:rPr lang="en-US" smtClean="0"/>
              <a:t>11</a:t>
            </a:fld>
            <a:endParaRPr lang="en-US" dirty="0"/>
          </a:p>
        </p:txBody>
      </p:sp>
    </p:spTree>
    <p:extLst>
      <p:ext uri="{BB962C8B-B14F-4D97-AF65-F5344CB8AC3E}">
        <p14:creationId xmlns:p14="http://schemas.microsoft.com/office/powerpoint/2010/main" val="4213461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3B5DD1BD-2D38-44B8-8DAE-A50EF2A75CD3}" type="slidenum">
              <a:rPr lang="en-US" smtClean="0"/>
              <a:t>12</a:t>
            </a:fld>
            <a:endParaRPr lang="en-US" dirty="0"/>
          </a:p>
        </p:txBody>
      </p:sp>
    </p:spTree>
    <p:extLst>
      <p:ext uri="{BB962C8B-B14F-4D97-AF65-F5344CB8AC3E}">
        <p14:creationId xmlns:p14="http://schemas.microsoft.com/office/powerpoint/2010/main" val="221331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DD1BD-2D38-44B8-8DAE-A50EF2A75CD3}" type="slidenum">
              <a:rPr lang="en-US" smtClean="0"/>
              <a:t>13</a:t>
            </a:fld>
            <a:endParaRPr lang="en-US" dirty="0"/>
          </a:p>
        </p:txBody>
      </p:sp>
    </p:spTree>
    <p:extLst>
      <p:ext uri="{BB962C8B-B14F-4D97-AF65-F5344CB8AC3E}">
        <p14:creationId xmlns:p14="http://schemas.microsoft.com/office/powerpoint/2010/main" val="1060640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5DD1BD-2D38-44B8-8DAE-A50EF2A75CD3}" type="slidenum">
              <a:rPr lang="en-US" smtClean="0"/>
              <a:t>14</a:t>
            </a:fld>
            <a:endParaRPr lang="en-US" dirty="0"/>
          </a:p>
        </p:txBody>
      </p:sp>
    </p:spTree>
    <p:extLst>
      <p:ext uri="{BB962C8B-B14F-4D97-AF65-F5344CB8AC3E}">
        <p14:creationId xmlns:p14="http://schemas.microsoft.com/office/powerpoint/2010/main" val="353644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CAF2C0-5AA3-413F-95CE-C99A6B2BC7B4}" type="datetime1">
              <a:rPr lang="en-US" smtClean="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BB94F3-C67C-4826-BDD1-FEBCD1F90A0E}"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662980"/>
      </p:ext>
    </p:extLst>
  </p:cSld>
  <p:clrMapOvr>
    <a:masterClrMapping/>
  </p:clrMapOvr>
  <p:transition spd="slow" advClick="0">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8E6FAF-7BCE-4905-97C0-0C9357CC75CA}" type="datetime1">
              <a:rPr lang="en-US" smtClean="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BB94F3-C67C-4826-BDD1-FEBCD1F90A0E}" type="slidenum">
              <a:rPr lang="en-US" smtClean="0"/>
              <a:pPr/>
              <a:t>‹#›</a:t>
            </a:fld>
            <a:endParaRPr lang="en-US" dirty="0"/>
          </a:p>
        </p:txBody>
      </p:sp>
    </p:spTree>
    <p:extLst>
      <p:ext uri="{BB962C8B-B14F-4D97-AF65-F5344CB8AC3E}">
        <p14:creationId xmlns:p14="http://schemas.microsoft.com/office/powerpoint/2010/main" val="1439935834"/>
      </p:ext>
    </p:extLst>
  </p:cSld>
  <p:clrMapOvr>
    <a:masterClrMapping/>
  </p:clrMapOvr>
  <p:transition spd="slow" advClick="0">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618D3F-9FBB-42CB-8156-315524D699EA}" type="datetime1">
              <a:rPr lang="en-US" smtClean="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BB94F3-C67C-4826-BDD1-FEBCD1F90A0E}" type="slidenum">
              <a:rPr lang="en-US" smtClean="0"/>
              <a:pPr/>
              <a:t>‹#›</a:t>
            </a:fld>
            <a:endParaRPr lang="en-US" dirty="0"/>
          </a:p>
        </p:txBody>
      </p:sp>
    </p:spTree>
    <p:extLst>
      <p:ext uri="{BB962C8B-B14F-4D97-AF65-F5344CB8AC3E}">
        <p14:creationId xmlns:p14="http://schemas.microsoft.com/office/powerpoint/2010/main" val="379117474"/>
      </p:ext>
    </p:extLst>
  </p:cSld>
  <p:clrMapOvr>
    <a:masterClrMapping/>
  </p:clrMapOvr>
  <p:transition spd="slow" advClick="0">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F1616F-BDD1-44BB-BEDB-DCBEE745C672}" type="datetime1">
              <a:rPr lang="en-US" smtClean="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BB94F3-C67C-4826-BDD1-FEBCD1F90A0E}" type="slidenum">
              <a:rPr lang="en-US" smtClean="0"/>
              <a:pPr/>
              <a:t>‹#›</a:t>
            </a:fld>
            <a:endParaRPr lang="en-US" dirty="0"/>
          </a:p>
        </p:txBody>
      </p:sp>
    </p:spTree>
    <p:extLst>
      <p:ext uri="{BB962C8B-B14F-4D97-AF65-F5344CB8AC3E}">
        <p14:creationId xmlns:p14="http://schemas.microsoft.com/office/powerpoint/2010/main" val="1145731124"/>
      </p:ext>
    </p:extLst>
  </p:cSld>
  <p:clrMapOvr>
    <a:masterClrMapping/>
  </p:clrMapOvr>
  <p:transition spd="slow" advClick="0">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6962DF-CB89-45A4-BD2B-9AA4DE863376}" type="datetime1">
              <a:rPr lang="en-US" smtClean="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BB94F3-C67C-4826-BDD1-FEBCD1F90A0E}"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466528"/>
      </p:ext>
    </p:extLst>
  </p:cSld>
  <p:clrMapOvr>
    <a:masterClrMapping/>
  </p:clrMapOvr>
  <p:transition spd="slow" advClick="0">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A1F8E8-465A-4061-8816-82826A468A60}" type="datetime1">
              <a:rPr lang="en-US" smtClean="0"/>
              <a:pPr/>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BB94F3-C67C-4826-BDD1-FEBCD1F90A0E}" type="slidenum">
              <a:rPr lang="en-US" smtClean="0"/>
              <a:pPr/>
              <a:t>‹#›</a:t>
            </a:fld>
            <a:endParaRPr lang="en-US" dirty="0"/>
          </a:p>
        </p:txBody>
      </p:sp>
    </p:spTree>
    <p:extLst>
      <p:ext uri="{BB962C8B-B14F-4D97-AF65-F5344CB8AC3E}">
        <p14:creationId xmlns:p14="http://schemas.microsoft.com/office/powerpoint/2010/main" val="1457879504"/>
      </p:ext>
    </p:extLst>
  </p:cSld>
  <p:clrMapOvr>
    <a:masterClrMapping/>
  </p:clrMapOvr>
  <p:transition spd="slow" advClick="0">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621578-0940-4BDD-9871-3B1D2DCFE6A6}" type="datetime1">
              <a:rPr lang="en-US" smtClean="0"/>
              <a:pPr/>
              <a:t>1/31/2020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BB94F3-C67C-4826-BDD1-FEBCD1F90A0E}" type="slidenum">
              <a:rPr lang="en-US" smtClean="0"/>
              <a:pPr/>
              <a:t>‹#›</a:t>
            </a:fld>
            <a:endParaRPr lang="en-US" dirty="0"/>
          </a:p>
        </p:txBody>
      </p:sp>
    </p:spTree>
    <p:extLst>
      <p:ext uri="{BB962C8B-B14F-4D97-AF65-F5344CB8AC3E}">
        <p14:creationId xmlns:p14="http://schemas.microsoft.com/office/powerpoint/2010/main" val="3533601439"/>
      </p:ext>
    </p:extLst>
  </p:cSld>
  <p:clrMapOvr>
    <a:masterClrMapping/>
  </p:clrMapOvr>
  <p:transition spd="slow" advClick="0">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B4D898-6867-479C-9812-FB29F3CA3B59}" type="datetime1">
              <a:rPr lang="en-US" smtClean="0"/>
              <a:pPr/>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BB94F3-C67C-4826-BDD1-FEBCD1F90A0E}" type="slidenum">
              <a:rPr lang="en-US" smtClean="0"/>
              <a:pPr/>
              <a:t>‹#›</a:t>
            </a:fld>
            <a:endParaRPr lang="en-US" dirty="0"/>
          </a:p>
        </p:txBody>
      </p:sp>
    </p:spTree>
    <p:extLst>
      <p:ext uri="{BB962C8B-B14F-4D97-AF65-F5344CB8AC3E}">
        <p14:creationId xmlns:p14="http://schemas.microsoft.com/office/powerpoint/2010/main" val="2233577657"/>
      </p:ext>
    </p:extLst>
  </p:cSld>
  <p:clrMapOvr>
    <a:masterClrMapping/>
  </p:clrMapOvr>
  <p:transition spd="slow" advClick="0">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24A02B-2BD5-469D-82B4-A3E3D8104B36}" type="datetime1">
              <a:rPr lang="en-US" smtClean="0"/>
              <a:pPr/>
              <a:t>1/31/2020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BB94F3-C67C-4826-BDD1-FEBCD1F90A0E}" type="slidenum">
              <a:rPr lang="en-US" smtClean="0"/>
              <a:pPr/>
              <a:t>‹#›</a:t>
            </a:fld>
            <a:endParaRPr lang="en-US" dirty="0"/>
          </a:p>
        </p:txBody>
      </p:sp>
    </p:spTree>
    <p:extLst>
      <p:ext uri="{BB962C8B-B14F-4D97-AF65-F5344CB8AC3E}">
        <p14:creationId xmlns:p14="http://schemas.microsoft.com/office/powerpoint/2010/main" val="1079543146"/>
      </p:ext>
    </p:extLst>
  </p:cSld>
  <p:clrMapOvr>
    <a:masterClrMapping/>
  </p:clrMapOvr>
  <p:transition spd="slow" advClick="0">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A1369FD-71AA-4A44-B52A-8F0812C8F121}" type="datetime1">
              <a:rPr lang="en-US" smtClean="0"/>
              <a:pPr/>
              <a:t>1/31/2020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BB94F3-C67C-4826-BDD1-FEBCD1F90A0E}" type="slidenum">
              <a:rPr lang="en-US" smtClean="0"/>
              <a:pPr/>
              <a:t>‹#›</a:t>
            </a:fld>
            <a:endParaRPr lang="en-US" dirty="0"/>
          </a:p>
        </p:txBody>
      </p:sp>
    </p:spTree>
    <p:extLst>
      <p:ext uri="{BB962C8B-B14F-4D97-AF65-F5344CB8AC3E}">
        <p14:creationId xmlns:p14="http://schemas.microsoft.com/office/powerpoint/2010/main" val="2538531844"/>
      </p:ext>
    </p:extLst>
  </p:cSld>
  <p:clrMapOvr>
    <a:masterClrMapping/>
  </p:clrMapOvr>
  <p:transition spd="slow" advClick="0">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F06C4D-C075-44FC-8CDF-BF3BAA43536E}" type="datetime1">
              <a:rPr lang="en-US" smtClean="0"/>
              <a:pPr/>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BB94F3-C67C-4826-BDD1-FEBCD1F90A0E}" type="slidenum">
              <a:rPr lang="en-US" smtClean="0"/>
              <a:pPr/>
              <a:t>‹#›</a:t>
            </a:fld>
            <a:endParaRPr lang="en-US" dirty="0"/>
          </a:p>
        </p:txBody>
      </p:sp>
    </p:spTree>
    <p:extLst>
      <p:ext uri="{BB962C8B-B14F-4D97-AF65-F5344CB8AC3E}">
        <p14:creationId xmlns:p14="http://schemas.microsoft.com/office/powerpoint/2010/main" val="4216948832"/>
      </p:ext>
    </p:extLst>
  </p:cSld>
  <p:clrMapOvr>
    <a:masterClrMapping/>
  </p:clrMapOvr>
  <p:transition spd="slow" advClick="0">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338071F-16F9-4FA2-B10B-FE1C52E349C6}" type="datetime1">
              <a:rPr lang="en-US" smtClean="0"/>
              <a:pPr/>
              <a:t>1/31/2020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BB94F3-C67C-4826-BDD1-FEBCD1F90A0E}"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6077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advClick="0">
    <p:push/>
  </p:transition>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fsa.dc.gov/page/cfsa-online-policy-manua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mailto:cfsa.policies@dc.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569" y="1103044"/>
            <a:ext cx="10892888" cy="707886"/>
          </a:xfrm>
        </p:spPr>
        <p:txBody>
          <a:bodyPr/>
          <a:lstStyle/>
          <a:p>
            <a:r>
              <a:rPr lang="en-US" sz="4000" b="1" dirty="0">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CFSA Public Town Hall Meeting</a:t>
            </a:r>
            <a:endParaRPr lang="en-US" dirty="0">
              <a:solidFill>
                <a:srgbClr val="002060"/>
              </a:solidFill>
              <a:latin typeface="Verdana" panose="020B0604030504040204" pitchFamily="34" charset="0"/>
              <a:ea typeface="Verdana" panose="020B0604030504040204" pitchFamily="34" charset="0"/>
            </a:endParaRPr>
          </a:p>
        </p:txBody>
      </p:sp>
      <p:graphicFrame>
        <p:nvGraphicFramePr>
          <p:cNvPr id="6" name="Table 5"/>
          <p:cNvGraphicFramePr>
            <a:graphicFrameLocks noGrp="1" noChangeAspect="1"/>
          </p:cNvGraphicFramePr>
          <p:nvPr/>
        </p:nvGraphicFramePr>
        <p:xfrm>
          <a:off x="6096000" y="2895600"/>
          <a:ext cx="3733800" cy="3627438"/>
        </p:xfrm>
        <a:graphic>
          <a:graphicData uri="http://schemas.openxmlformats.org/drawingml/2006/table">
            <a:tbl>
              <a:tblPr firstRow="1" firstCol="1" bandRow="1">
                <a:tableStyleId>{5C22544A-7EE6-4342-B048-85BDC9FD1C3A}</a:tableStyleId>
              </a:tblPr>
              <a:tblGrid>
                <a:gridCol w="1890634">
                  <a:extLst>
                    <a:ext uri="{9D8B030D-6E8A-4147-A177-3AD203B41FA5}">
                      <a16:colId xmlns:a16="http://schemas.microsoft.com/office/drawing/2014/main" val="20000"/>
                    </a:ext>
                  </a:extLst>
                </a:gridCol>
                <a:gridCol w="1843166">
                  <a:extLst>
                    <a:ext uri="{9D8B030D-6E8A-4147-A177-3AD203B41FA5}">
                      <a16:colId xmlns:a16="http://schemas.microsoft.com/office/drawing/2014/main" val="20001"/>
                    </a:ext>
                  </a:extLst>
                </a:gridCol>
              </a:tblGrid>
              <a:tr h="1758616">
                <a:tc>
                  <a:txBody>
                    <a:bodyPr/>
                    <a:lstStyle/>
                    <a:p>
                      <a:pPr marL="0" marR="0">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72" marR="57172"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72" marR="57172"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92121">
                <a:tc>
                  <a:txBody>
                    <a:bodyPr/>
                    <a:lstStyle/>
                    <a:p>
                      <a:pPr marL="0" marR="0" algn="ctr">
                        <a:spcBef>
                          <a:spcPts val="0"/>
                        </a:spcBef>
                        <a:spcAft>
                          <a:spcPts val="0"/>
                        </a:spcAft>
                      </a:pPr>
                      <a:r>
                        <a:rPr lang="en-US" sz="1200" spc="100" dirty="0">
                          <a:effectLst/>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72" marR="57172"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200" spc="100" dirty="0">
                          <a:effectLst/>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72" marR="57172"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676701">
                <a:tc>
                  <a:txBody>
                    <a:bodyPr/>
                    <a:lstStyle/>
                    <a:p>
                      <a:pPr marL="0" marR="0">
                        <a:spcBef>
                          <a:spcPts val="0"/>
                        </a:spcBef>
                        <a:spcAft>
                          <a:spcPts val="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72" marR="5717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72" marR="5717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bl>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8070" y="5293528"/>
            <a:ext cx="1371600" cy="850226"/>
          </a:xfrm>
          <a:prstGeom prst="rect">
            <a:avLst/>
          </a:prstGeom>
        </p:spPr>
      </p:pic>
      <p:pic>
        <p:nvPicPr>
          <p:cNvPr id="3" name="Picture 4" descr="A picture containing object&#10;&#10;Description generated with high confidence">
            <a:extLst>
              <a:ext uri="{FF2B5EF4-FFF2-40B4-BE49-F238E27FC236}">
                <a16:creationId xmlns:a16="http://schemas.microsoft.com/office/drawing/2014/main" id="{8B9C67B2-9B50-4BDF-BAC9-10B74408BC87}"/>
              </a:ext>
            </a:extLst>
          </p:cNvPr>
          <p:cNvPicPr>
            <a:picLocks noChangeAspect="1"/>
          </p:cNvPicPr>
          <p:nvPr/>
        </p:nvPicPr>
        <p:blipFill rotWithShape="1">
          <a:blip r:embed="rId4"/>
          <a:srcRect l="14136" t="12162" r="14660" b="12838"/>
          <a:stretch/>
        </p:blipFill>
        <p:spPr>
          <a:xfrm>
            <a:off x="614737" y="5293528"/>
            <a:ext cx="1047505" cy="856568"/>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22076"/>
          <a:stretch/>
        </p:blipFill>
        <p:spPr>
          <a:xfrm>
            <a:off x="6173118" y="2668007"/>
            <a:ext cx="4375048" cy="3409230"/>
          </a:xfrm>
          <a:prstGeom prst="rect">
            <a:avLst/>
          </a:prstGeom>
        </p:spPr>
      </p:pic>
      <p:sp>
        <p:nvSpPr>
          <p:cNvPr id="8" name="Title 1">
            <a:extLst>
              <a:ext uri="{FF2B5EF4-FFF2-40B4-BE49-F238E27FC236}">
                <a16:creationId xmlns:a16="http://schemas.microsoft.com/office/drawing/2014/main" id="{A050B515-3B20-4EEC-A366-96CD20DF2183}"/>
              </a:ext>
            </a:extLst>
          </p:cNvPr>
          <p:cNvSpPr txBox="1">
            <a:spLocks/>
          </p:cNvSpPr>
          <p:nvPr/>
        </p:nvSpPr>
        <p:spPr bwMode="auto">
          <a:xfrm>
            <a:off x="5106178" y="2008636"/>
            <a:ext cx="6083279" cy="4616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Verdana" pitchFamily="34" charset="0"/>
              </a:defRPr>
            </a:lvl2pPr>
            <a:lvl3pPr algn="l" rtl="0" eaLnBrk="1" fontAlgn="base" hangingPunct="1">
              <a:spcBef>
                <a:spcPct val="0"/>
              </a:spcBef>
              <a:spcAft>
                <a:spcPct val="0"/>
              </a:spcAft>
              <a:defRPr sz="4400">
                <a:solidFill>
                  <a:schemeClr val="tx2"/>
                </a:solidFill>
                <a:latin typeface="Verdana" pitchFamily="34" charset="0"/>
              </a:defRPr>
            </a:lvl3pPr>
            <a:lvl4pPr algn="l" rtl="0" eaLnBrk="1" fontAlgn="base" hangingPunct="1">
              <a:spcBef>
                <a:spcPct val="0"/>
              </a:spcBef>
              <a:spcAft>
                <a:spcPct val="0"/>
              </a:spcAft>
              <a:defRPr sz="4400">
                <a:solidFill>
                  <a:schemeClr val="tx2"/>
                </a:solidFill>
                <a:latin typeface="Verdana" pitchFamily="34" charset="0"/>
              </a:defRPr>
            </a:lvl4pPr>
            <a:lvl5pPr algn="l" rtl="0" eaLnBrk="1" fontAlgn="base" hangingPunct="1">
              <a:spcBef>
                <a:spcPct val="0"/>
              </a:spcBef>
              <a:spcAft>
                <a:spcPct val="0"/>
              </a:spcAft>
              <a:defRPr sz="4400">
                <a:solidFill>
                  <a:schemeClr val="tx2"/>
                </a:solidFill>
                <a:latin typeface="Verdana" pitchFamily="34" charset="0"/>
              </a:defRPr>
            </a:lvl5pPr>
            <a:lvl6pPr marL="457200" algn="l" rtl="0" eaLnBrk="1" fontAlgn="base" hangingPunct="1">
              <a:spcBef>
                <a:spcPct val="0"/>
              </a:spcBef>
              <a:spcAft>
                <a:spcPct val="0"/>
              </a:spcAft>
              <a:defRPr sz="4400">
                <a:solidFill>
                  <a:schemeClr val="tx2"/>
                </a:solidFill>
                <a:latin typeface="Verdana" pitchFamily="34" charset="0"/>
              </a:defRPr>
            </a:lvl6pPr>
            <a:lvl7pPr marL="914400" algn="l" rtl="0" eaLnBrk="1" fontAlgn="base" hangingPunct="1">
              <a:spcBef>
                <a:spcPct val="0"/>
              </a:spcBef>
              <a:spcAft>
                <a:spcPct val="0"/>
              </a:spcAft>
              <a:defRPr sz="4400">
                <a:solidFill>
                  <a:schemeClr val="tx2"/>
                </a:solidFill>
                <a:latin typeface="Verdana" pitchFamily="34" charset="0"/>
              </a:defRPr>
            </a:lvl7pPr>
            <a:lvl8pPr marL="1371600" algn="l" rtl="0" eaLnBrk="1" fontAlgn="base" hangingPunct="1">
              <a:spcBef>
                <a:spcPct val="0"/>
              </a:spcBef>
              <a:spcAft>
                <a:spcPct val="0"/>
              </a:spcAft>
              <a:defRPr sz="4400">
                <a:solidFill>
                  <a:schemeClr val="tx2"/>
                </a:solidFill>
                <a:latin typeface="Verdana" pitchFamily="34" charset="0"/>
              </a:defRPr>
            </a:lvl8pPr>
            <a:lvl9pPr marL="1828800" algn="l" rtl="0" eaLnBrk="1" fontAlgn="base" hangingPunct="1">
              <a:spcBef>
                <a:spcPct val="0"/>
              </a:spcBef>
              <a:spcAft>
                <a:spcPct val="0"/>
              </a:spcAft>
              <a:defRPr sz="4400">
                <a:solidFill>
                  <a:schemeClr val="tx2"/>
                </a:solidFill>
                <a:latin typeface="Verdana" pitchFamily="34" charset="0"/>
              </a:defRPr>
            </a:lvl9pPr>
          </a:lstStyle>
          <a:p>
            <a:r>
              <a:rPr lang="en-US" sz="2400" b="1" kern="0" dirty="0">
                <a:solidFill>
                  <a:srgbClr val="002060"/>
                </a:solidFill>
                <a:effectLst>
                  <a:outerShdw blurRad="38100" dist="38100" dir="2700000" algn="tl">
                    <a:srgbClr val="000000">
                      <a:alpha val="43137"/>
                    </a:srgbClr>
                  </a:outerShdw>
                </a:effectLst>
                <a:latin typeface="Verdana"/>
              </a:rPr>
              <a:t>January 30, 2020</a:t>
            </a:r>
            <a:endParaRPr lang="en-US" kern="0" dirty="0">
              <a:solidFill>
                <a:srgbClr val="002060"/>
              </a:solidFill>
              <a:latin typeface="Verdana"/>
              <a:ea typeface="Verdana"/>
            </a:endParaRPr>
          </a:p>
        </p:txBody>
      </p:sp>
    </p:spTree>
    <p:extLst>
      <p:ext uri="{BB962C8B-B14F-4D97-AF65-F5344CB8AC3E}">
        <p14:creationId xmlns:p14="http://schemas.microsoft.com/office/powerpoint/2010/main" val="4143246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C72AEA-A73E-4927-9755-96644EACA393}"/>
              </a:ext>
            </a:extLst>
          </p:cNvPr>
          <p:cNvSpPr>
            <a:spLocks noGrp="1"/>
          </p:cNvSpPr>
          <p:nvPr>
            <p:ph type="sldNum" sz="quarter" idx="12"/>
          </p:nvPr>
        </p:nvSpPr>
        <p:spPr/>
        <p:txBody>
          <a:bodyPr/>
          <a:lstStyle/>
          <a:p>
            <a:fld id="{6DBB94F3-C67C-4826-BDD1-FEBCD1F90A0E}" type="slidenum">
              <a:rPr lang="en-US" smtClean="0"/>
              <a:pPr/>
              <a:t>10</a:t>
            </a:fld>
            <a:endParaRPr lang="en-US" dirty="0"/>
          </a:p>
        </p:txBody>
      </p:sp>
      <p:sp>
        <p:nvSpPr>
          <p:cNvPr id="5" name="Rectangle 4">
            <a:extLst>
              <a:ext uri="{FF2B5EF4-FFF2-40B4-BE49-F238E27FC236}">
                <a16:creationId xmlns:a16="http://schemas.microsoft.com/office/drawing/2014/main" id="{0AB2AB53-885D-4A65-AE02-E3AE5433EF4D}"/>
              </a:ext>
            </a:extLst>
          </p:cNvPr>
          <p:cNvSpPr/>
          <p:nvPr/>
        </p:nvSpPr>
        <p:spPr>
          <a:xfrm>
            <a:off x="2705149" y="2998113"/>
            <a:ext cx="7851321" cy="861774"/>
          </a:xfrm>
          <a:prstGeom prst="rect">
            <a:avLst/>
          </a:prstGeom>
        </p:spPr>
        <p:txBody>
          <a:bodyPr wrap="square">
            <a:spAutoFit/>
          </a:bodyPr>
          <a:lstStyle/>
          <a:p>
            <a:r>
              <a:rPr lang="en-US" sz="5000" b="1" dirty="0">
                <a:solidFill>
                  <a:schemeClr val="tx2"/>
                </a:solidFill>
                <a:latin typeface="Verdana" panose="020B0604030504040204" pitchFamily="34" charset="0"/>
                <a:ea typeface="Verdana" panose="020B0604030504040204" pitchFamily="34" charset="0"/>
              </a:rPr>
              <a:t>Prevention Services</a:t>
            </a:r>
            <a:endParaRPr lang="en-US" sz="5000" dirty="0"/>
          </a:p>
        </p:txBody>
      </p:sp>
    </p:spTree>
    <p:extLst>
      <p:ext uri="{BB962C8B-B14F-4D97-AF65-F5344CB8AC3E}">
        <p14:creationId xmlns:p14="http://schemas.microsoft.com/office/powerpoint/2010/main" val="314072244"/>
      </p:ext>
    </p:extLst>
  </p:cSld>
  <p:clrMapOvr>
    <a:masterClrMapping/>
  </p:clrMapOvr>
  <p:transition spd="slow" advClick="0">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96" y="486393"/>
            <a:ext cx="10894420" cy="769441"/>
          </a:xfrm>
        </p:spPr>
        <p:txBody>
          <a:bodyPr/>
          <a:lstStyle/>
          <a:p>
            <a:r>
              <a:rPr lang="en-US" sz="3200" b="1" dirty="0">
                <a:solidFill>
                  <a:srgbClr val="0070C0"/>
                </a:solidFill>
                <a:latin typeface="Verdana" panose="020B0604030504040204" pitchFamily="34" charset="0"/>
                <a:ea typeface="Verdana" panose="020B0604030504040204" pitchFamily="34" charset="0"/>
              </a:rPr>
              <a:t>Family </a:t>
            </a:r>
            <a:r>
              <a:rPr lang="en-US" sz="3400" b="1" dirty="0">
                <a:solidFill>
                  <a:srgbClr val="0070C0"/>
                </a:solidFill>
                <a:latin typeface="Verdana" panose="020B0604030504040204" pitchFamily="34" charset="0"/>
                <a:ea typeface="Verdana" panose="020B0604030504040204" pitchFamily="34" charset="0"/>
              </a:rPr>
              <a:t>First Prevention Implementation</a:t>
            </a:r>
            <a:r>
              <a:rPr lang="en-US" b="1" dirty="0">
                <a:solidFill>
                  <a:schemeClr val="tx2"/>
                </a:solidFill>
              </a:rPr>
              <a:t>	</a:t>
            </a:r>
          </a:p>
        </p:txBody>
      </p:sp>
      <p:sp>
        <p:nvSpPr>
          <p:cNvPr id="4" name="Slide Number Placeholder 3"/>
          <p:cNvSpPr>
            <a:spLocks noGrp="1"/>
          </p:cNvSpPr>
          <p:nvPr>
            <p:ph type="sldNum" sz="quarter" idx="12"/>
          </p:nvPr>
        </p:nvSpPr>
        <p:spPr/>
        <p:txBody>
          <a:bodyPr/>
          <a:lstStyle/>
          <a:p>
            <a:fld id="{4D212B3C-6007-4CC2-BE41-D36A878DA03C}" type="slidenum">
              <a:rPr lang="en-US" smtClean="0"/>
              <a:pPr/>
              <a:t>11</a:t>
            </a:fld>
            <a:endParaRPr lang="en-US" dirty="0"/>
          </a:p>
        </p:txBody>
      </p:sp>
      <p:sp>
        <p:nvSpPr>
          <p:cNvPr id="13" name="Rectangle 4">
            <a:extLst>
              <a:ext uri="{FF2B5EF4-FFF2-40B4-BE49-F238E27FC236}">
                <a16:creationId xmlns:a16="http://schemas.microsoft.com/office/drawing/2014/main" id="{57625420-5352-4A9B-A956-7AC47204FE97}"/>
              </a:ext>
            </a:extLst>
          </p:cNvPr>
          <p:cNvSpPr>
            <a:spLocks noChangeArrowheads="1"/>
          </p:cNvSpPr>
          <p:nvPr/>
        </p:nvSpPr>
        <p:spPr bwMode="auto">
          <a:xfrm>
            <a:off x="3730625" y="22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692E85DA-680C-4DAF-BC4A-E3CEF647BD85}"/>
              </a:ext>
            </a:extLst>
          </p:cNvPr>
          <p:cNvSpPr/>
          <p:nvPr/>
        </p:nvSpPr>
        <p:spPr>
          <a:xfrm>
            <a:off x="352661" y="1876107"/>
            <a:ext cx="11591285" cy="4539704"/>
          </a:xfrm>
          <a:prstGeom prst="rect">
            <a:avLst/>
          </a:prstGeom>
        </p:spPr>
        <p:txBody>
          <a:bodyPr wrap="square">
            <a:spAutoFit/>
          </a:bodyPr>
          <a:lstStyle/>
          <a:p>
            <a:r>
              <a:rPr lang="en-US" sz="1700" b="1" dirty="0">
                <a:solidFill>
                  <a:srgbClr val="0070C0"/>
                </a:solidFill>
                <a:latin typeface="Verdana" panose="020B0604030504040204" pitchFamily="34" charset="0"/>
                <a:ea typeface="Verdana" panose="020B0604030504040204" pitchFamily="34" charset="0"/>
              </a:rPr>
              <a:t>October 1, 2019 </a:t>
            </a:r>
            <a:r>
              <a:rPr lang="en-US" sz="1700" dirty="0">
                <a:latin typeface="Verdana" panose="020B0604030504040204" pitchFamily="34" charset="0"/>
                <a:ea typeface="Verdana" panose="020B0604030504040204" pitchFamily="34" charset="0"/>
              </a:rPr>
              <a:t>launched CFSA’s Five-Year Family First Prevention Plan to increase </a:t>
            </a:r>
          </a:p>
          <a:p>
            <a:r>
              <a:rPr lang="en-US" sz="1700" dirty="0">
                <a:latin typeface="Verdana" panose="020B0604030504040204" pitchFamily="34" charset="0"/>
                <a:ea typeface="Verdana" panose="020B0604030504040204" pitchFamily="34" charset="0"/>
              </a:rPr>
              <a:t>preventative services to keep children safely with their families and out of foster care.</a:t>
            </a:r>
          </a:p>
          <a:p>
            <a:endParaRPr lang="en-US" sz="1700" dirty="0">
              <a:latin typeface="Verdana" panose="020B0604030504040204" pitchFamily="34" charset="0"/>
              <a:ea typeface="Verdana" panose="020B0604030504040204" pitchFamily="34" charset="0"/>
            </a:endParaRPr>
          </a:p>
          <a:p>
            <a:r>
              <a:rPr lang="en-US" sz="1700" b="1" dirty="0">
                <a:solidFill>
                  <a:srgbClr val="0070C0"/>
                </a:solidFill>
                <a:latin typeface="Verdana" panose="020B0604030504040204" pitchFamily="34" charset="0"/>
                <a:ea typeface="Verdana" panose="020B0604030504040204" pitchFamily="34" charset="0"/>
              </a:rPr>
              <a:t>Implementation Highlights:</a:t>
            </a:r>
          </a:p>
          <a:p>
            <a:r>
              <a:rPr lang="en-US" sz="1700" dirty="0">
                <a:latin typeface="Verdana" panose="020B0604030504040204" pitchFamily="34" charset="0"/>
                <a:ea typeface="Verdana" panose="020B0604030504040204" pitchFamily="34" charset="0"/>
              </a:rPr>
              <a:t>Additional tools available to assist families before they come into care via referrals to:</a:t>
            </a:r>
          </a:p>
          <a:p>
            <a:pPr marL="285750" indent="-285750">
              <a:buFont typeface="Wingdings" panose="05000000000000000000" pitchFamily="2" charset="2"/>
              <a:buChar char="§"/>
            </a:pPr>
            <a:r>
              <a:rPr lang="en-US" sz="1700" dirty="0">
                <a:latin typeface="Verdana" panose="020B0604030504040204" pitchFamily="34" charset="0"/>
                <a:ea typeface="Verdana" panose="020B0604030504040204" pitchFamily="34" charset="0"/>
              </a:rPr>
              <a:t>Healthy Families Thriving Communities Collaboratives (Collaboratives)</a:t>
            </a:r>
          </a:p>
          <a:p>
            <a:pPr marL="285750" indent="-285750">
              <a:buFont typeface="Wingdings" panose="05000000000000000000" pitchFamily="2" charset="2"/>
              <a:buChar char="§"/>
            </a:pPr>
            <a:r>
              <a:rPr lang="en-US" sz="1700" dirty="0">
                <a:latin typeface="Verdana" panose="020B0604030504040204" pitchFamily="34" charset="0"/>
                <a:ea typeface="Verdana" panose="020B0604030504040204" pitchFamily="34" charset="0"/>
              </a:rPr>
              <a:t>Evidence-Based Programs (partner with DC Health/Department of Behavioral Health &amp; other services. </a:t>
            </a:r>
          </a:p>
          <a:p>
            <a:endParaRPr lang="en-US" sz="1700" dirty="0">
              <a:latin typeface="Verdana" panose="020B0604030504040204" pitchFamily="34" charset="0"/>
              <a:ea typeface="Verdana" panose="020B0604030504040204" pitchFamily="34" charset="0"/>
            </a:endParaRPr>
          </a:p>
          <a:p>
            <a:r>
              <a:rPr lang="en-US" sz="1700" dirty="0">
                <a:latin typeface="Verdana" panose="020B0604030504040204" pitchFamily="34" charset="0"/>
                <a:ea typeface="Verdana" panose="020B0604030504040204" pitchFamily="34" charset="0"/>
              </a:rPr>
              <a:t>Implemented two IT system applications:</a:t>
            </a:r>
          </a:p>
          <a:p>
            <a:endParaRPr lang="en-US" sz="1700" dirty="0">
              <a:latin typeface="Verdana" panose="020B0604030504040204" pitchFamily="34" charset="0"/>
              <a:ea typeface="Verdana" panose="020B0604030504040204" pitchFamily="34" charset="0"/>
            </a:endParaRPr>
          </a:p>
          <a:p>
            <a:r>
              <a:rPr lang="en-US" sz="1700" dirty="0">
                <a:solidFill>
                  <a:srgbClr val="0070C0"/>
                </a:solidFill>
                <a:latin typeface="Verdana" panose="020B0604030504040204" pitchFamily="34" charset="0"/>
                <a:ea typeface="Verdana" panose="020B0604030504040204" pitchFamily="34" charset="0"/>
              </a:rPr>
              <a:t>FACES</a:t>
            </a:r>
            <a:r>
              <a:rPr lang="en-US" sz="1700" dirty="0">
                <a:latin typeface="Verdana" panose="020B0604030504040204" pitchFamily="34" charset="0"/>
                <a:ea typeface="Verdana" panose="020B0604030504040204" pitchFamily="34" charset="0"/>
              </a:rPr>
              <a:t>: CFSA Case Workers develop child-specific prevention plans to refer to Evidence Based Practice (EBP) services, facilitate the transfer of referrals and cases to the Collaboratives directly from FACES, and automatically create Motivational Interviewing referrals for all In-Home cases.</a:t>
            </a:r>
          </a:p>
          <a:p>
            <a:pPr marL="457200" marR="0">
              <a:spcBef>
                <a:spcPts val="0"/>
              </a:spcBef>
              <a:spcAft>
                <a:spcPts val="0"/>
              </a:spcAft>
              <a:buClr>
                <a:srgbClr val="0070C0"/>
              </a:buClr>
            </a:pPr>
            <a:endParaRPr lang="en-US" sz="1700" dirty="0">
              <a:solidFill>
                <a:srgbClr val="0070C0"/>
              </a:solidFill>
              <a:latin typeface="Verdana" panose="020B0604030504040204" pitchFamily="34" charset="0"/>
              <a:ea typeface="Verdana" panose="020B0604030504040204" pitchFamily="34" charset="0"/>
            </a:endParaRPr>
          </a:p>
          <a:p>
            <a:pPr marR="0" lvl="0">
              <a:spcBef>
                <a:spcPts val="0"/>
              </a:spcBef>
              <a:spcAft>
                <a:spcPts val="0"/>
              </a:spcAft>
            </a:pPr>
            <a:r>
              <a:rPr lang="en-US" sz="1700" dirty="0">
                <a:solidFill>
                  <a:srgbClr val="0070C0"/>
                </a:solidFill>
                <a:latin typeface="Verdana" panose="020B0604030504040204" pitchFamily="34" charset="0"/>
                <a:ea typeface="Verdana" panose="020B0604030504040204" pitchFamily="34" charset="0"/>
              </a:rPr>
              <a:t>CFSA Community Portal: </a:t>
            </a:r>
            <a:r>
              <a:rPr lang="en-US" sz="1700" dirty="0">
                <a:latin typeface="Verdana" panose="020B0604030504040204" pitchFamily="34" charset="0"/>
                <a:ea typeface="Verdana" panose="020B0604030504040204" pitchFamily="34" charset="0"/>
              </a:rPr>
              <a:t>Collaborative Partners and EBP Service Providers manage case transfers and EBP referrals from CFSA via FACES. Collaboratives can order Evidence Based Practice (EBP) services and EBP service providers can better track service referrals.</a:t>
            </a:r>
            <a:endParaRPr lang="en-US" sz="1700" dirty="0">
              <a:effectLst/>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35F35B95-9EDA-48AE-A48F-3C400CA393FF}"/>
              </a:ext>
            </a:extLst>
          </p:cNvPr>
          <p:cNvPicPr>
            <a:picLocks noChangeAspect="1"/>
          </p:cNvPicPr>
          <p:nvPr/>
        </p:nvPicPr>
        <p:blipFill>
          <a:blip r:embed="rId3"/>
          <a:stretch>
            <a:fillRect/>
          </a:stretch>
        </p:blipFill>
        <p:spPr>
          <a:xfrm>
            <a:off x="9900458" y="-133880"/>
            <a:ext cx="2270013" cy="2779428"/>
          </a:xfrm>
          <a:prstGeom prst="rect">
            <a:avLst/>
          </a:prstGeom>
        </p:spPr>
      </p:pic>
    </p:spTree>
    <p:extLst>
      <p:ext uri="{BB962C8B-B14F-4D97-AF65-F5344CB8AC3E}">
        <p14:creationId xmlns:p14="http://schemas.microsoft.com/office/powerpoint/2010/main" val="157588525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19" y="93077"/>
            <a:ext cx="6783372" cy="584775"/>
          </a:xfrm>
        </p:spPr>
        <p:txBody>
          <a:bodyPr>
            <a:noAutofit/>
          </a:bodyPr>
          <a:lstStyle/>
          <a:p>
            <a:r>
              <a:rPr lang="en-US" sz="4000" b="1" dirty="0">
                <a:solidFill>
                  <a:srgbClr val="0070C0"/>
                </a:solidFill>
                <a:latin typeface="Verdana" panose="020B0604030504040204" pitchFamily="34" charset="0"/>
                <a:ea typeface="Verdana" panose="020B0604030504040204" pitchFamily="34" charset="0"/>
              </a:rPr>
              <a:t>Theory of Change</a:t>
            </a:r>
          </a:p>
        </p:txBody>
      </p:sp>
      <p:sp>
        <p:nvSpPr>
          <p:cNvPr id="4" name="Slide Number Placeholder 3"/>
          <p:cNvSpPr>
            <a:spLocks noGrp="1"/>
          </p:cNvSpPr>
          <p:nvPr>
            <p:ph type="sldNum" sz="quarter" idx="12"/>
          </p:nvPr>
        </p:nvSpPr>
        <p:spPr/>
        <p:txBody>
          <a:bodyPr/>
          <a:lstStyle/>
          <a:p>
            <a:fld id="{4D212B3C-6007-4CC2-BE41-D36A878DA03C}" type="slidenum">
              <a:rPr lang="en-US" smtClean="0"/>
              <a:pPr/>
              <a:t>12</a:t>
            </a:fld>
            <a:endParaRPr lang="en-US" dirty="0"/>
          </a:p>
        </p:txBody>
      </p:sp>
      <p:pic>
        <p:nvPicPr>
          <p:cNvPr id="36" name="Picture 35"/>
          <p:cNvPicPr>
            <a:picLocks noChangeAspect="1"/>
          </p:cNvPicPr>
          <p:nvPr/>
        </p:nvPicPr>
        <p:blipFill>
          <a:blip r:embed="rId3"/>
          <a:stretch>
            <a:fillRect/>
          </a:stretch>
        </p:blipFill>
        <p:spPr>
          <a:xfrm>
            <a:off x="1307170" y="712148"/>
            <a:ext cx="9116989" cy="6131308"/>
          </a:xfrm>
          <a:prstGeom prst="rect">
            <a:avLst/>
          </a:prstGeom>
        </p:spPr>
      </p:pic>
    </p:spTree>
    <p:extLst>
      <p:ext uri="{BB962C8B-B14F-4D97-AF65-F5344CB8AC3E}">
        <p14:creationId xmlns:p14="http://schemas.microsoft.com/office/powerpoint/2010/main" val="3888915292"/>
      </p:ext>
    </p:extLst>
  </p:cSld>
  <p:clrMapOvr>
    <a:masterClrMapping/>
  </p:clrMapOvr>
  <p:transition spd="slow" advClick="0">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63" y="893445"/>
            <a:ext cx="10894420" cy="769441"/>
          </a:xfrm>
        </p:spPr>
        <p:txBody>
          <a:bodyPr/>
          <a:lstStyle/>
          <a:p>
            <a:r>
              <a:rPr lang="en-US" sz="4000" b="1" dirty="0">
                <a:solidFill>
                  <a:srgbClr val="0070C0"/>
                </a:solidFill>
                <a:latin typeface="Verdana" panose="020B0604030504040204" pitchFamily="34" charset="0"/>
                <a:ea typeface="Verdana" panose="020B0604030504040204" pitchFamily="34" charset="0"/>
              </a:rPr>
              <a:t>Family First Target Population</a:t>
            </a:r>
            <a:r>
              <a:rPr lang="en-US" b="1" dirty="0">
                <a:solidFill>
                  <a:schemeClr val="tx2"/>
                </a:solidFill>
              </a:rPr>
              <a:t>	</a:t>
            </a:r>
          </a:p>
        </p:txBody>
      </p:sp>
      <p:sp>
        <p:nvSpPr>
          <p:cNvPr id="4" name="Slide Number Placeholder 3"/>
          <p:cNvSpPr>
            <a:spLocks noGrp="1"/>
          </p:cNvSpPr>
          <p:nvPr>
            <p:ph type="sldNum" sz="quarter" idx="12"/>
          </p:nvPr>
        </p:nvSpPr>
        <p:spPr/>
        <p:txBody>
          <a:bodyPr/>
          <a:lstStyle/>
          <a:p>
            <a:fld id="{4D212B3C-6007-4CC2-BE41-D36A878DA03C}" type="slidenum">
              <a:rPr lang="en-US" smtClean="0"/>
              <a:pPr/>
              <a:t>13</a:t>
            </a:fld>
            <a:endParaRPr lang="en-US" dirty="0"/>
          </a:p>
        </p:txBody>
      </p:sp>
      <p:pic>
        <p:nvPicPr>
          <p:cNvPr id="6" name="Picture 5">
            <a:extLst>
              <a:ext uri="{FF2B5EF4-FFF2-40B4-BE49-F238E27FC236}">
                <a16:creationId xmlns:a16="http://schemas.microsoft.com/office/drawing/2014/main" id="{9677E033-0FB6-4928-AA54-26E3C2C4E48D}"/>
              </a:ext>
            </a:extLst>
          </p:cNvPr>
          <p:cNvPicPr>
            <a:picLocks noChangeAspect="1"/>
          </p:cNvPicPr>
          <p:nvPr/>
        </p:nvPicPr>
        <p:blipFill>
          <a:blip r:embed="rId3" cstate="print">
            <a:extLst>
              <a:ext uri="{28A0092B-C50C-407E-A947-70E740481C1C}">
                <a14:useLocalDpi xmlns:a14="http://schemas.microsoft.com/office/drawing/2010/main" val="0"/>
              </a:ext>
            </a:extLst>
          </a:blip>
          <a:srcRect t="14648"/>
          <a:stretch>
            <a:fillRect/>
          </a:stretch>
        </p:blipFill>
        <p:spPr bwMode="auto">
          <a:xfrm>
            <a:off x="9901517" y="114300"/>
            <a:ext cx="2290483" cy="1957359"/>
          </a:xfrm>
          <a:prstGeom prst="rect">
            <a:avLst/>
          </a:prstGeom>
          <a:noFill/>
          <a:ln>
            <a:noFill/>
          </a:ln>
        </p:spPr>
      </p:pic>
      <p:graphicFrame>
        <p:nvGraphicFramePr>
          <p:cNvPr id="12" name="Table 11">
            <a:extLst>
              <a:ext uri="{FF2B5EF4-FFF2-40B4-BE49-F238E27FC236}">
                <a16:creationId xmlns:a16="http://schemas.microsoft.com/office/drawing/2014/main" id="{5F3EC109-6C17-41F1-9EE6-286303462663}"/>
              </a:ext>
            </a:extLst>
          </p:cNvPr>
          <p:cNvGraphicFramePr>
            <a:graphicFrameLocks noGrp="1"/>
          </p:cNvGraphicFramePr>
          <p:nvPr/>
        </p:nvGraphicFramePr>
        <p:xfrm>
          <a:off x="292938" y="1891763"/>
          <a:ext cx="11606123" cy="4506842"/>
        </p:xfrm>
        <a:graphic>
          <a:graphicData uri="http://schemas.openxmlformats.org/drawingml/2006/table">
            <a:tbl>
              <a:tblPr firstRow="1" firstCol="1" bandRow="1"/>
              <a:tblGrid>
                <a:gridCol w="11606123">
                  <a:extLst>
                    <a:ext uri="{9D8B030D-6E8A-4147-A177-3AD203B41FA5}">
                      <a16:colId xmlns:a16="http://schemas.microsoft.com/office/drawing/2014/main" val="47131557"/>
                    </a:ext>
                  </a:extLst>
                </a:gridCol>
              </a:tblGrid>
              <a:tr h="310510">
                <a:tc>
                  <a:txBody>
                    <a:bodyPr/>
                    <a:lstStyle/>
                    <a:p>
                      <a:pPr marL="0" marR="0" algn="ctr">
                        <a:lnSpc>
                          <a:spcPct val="115000"/>
                        </a:lnSpc>
                        <a:spcBef>
                          <a:spcPts val="0"/>
                        </a:spcBef>
                        <a:spcAft>
                          <a:spcPts val="1000"/>
                        </a:spcAft>
                        <a:tabLst>
                          <a:tab pos="1647825" algn="l"/>
                          <a:tab pos="3068320" algn="ctr"/>
                        </a:tabLst>
                      </a:pPr>
                      <a:r>
                        <a:rPr lang="en-US" sz="1800" b="1" dirty="0">
                          <a:effectLst/>
                          <a:latin typeface="Verdana" panose="020B0604030504040204" pitchFamily="34" charset="0"/>
                          <a:ea typeface="Verdana" panose="020B0604030504040204" pitchFamily="34" charset="0"/>
                          <a:cs typeface="Times New Roman" panose="02020603050405020304" pitchFamily="18" charset="0"/>
                        </a:rPr>
                        <a:t>Target Sub-Populations </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98355" marR="9835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9D9D9"/>
                    </a:solidFill>
                  </a:tcPr>
                </a:tc>
                <a:extLst>
                  <a:ext uri="{0D108BD9-81ED-4DB2-BD59-A6C34878D82A}">
                    <a16:rowId xmlns:a16="http://schemas.microsoft.com/office/drawing/2014/main" val="1510959333"/>
                  </a:ext>
                </a:extLst>
              </a:tr>
              <a:tr h="292244">
                <a:tc>
                  <a:txBody>
                    <a:bodyPr/>
                    <a:lstStyle/>
                    <a:p>
                      <a:pPr marL="0" marR="0">
                        <a:lnSpc>
                          <a:spcPct val="115000"/>
                        </a:lnSpc>
                        <a:spcBef>
                          <a:spcPts val="0"/>
                        </a:spcBef>
                        <a:spcAft>
                          <a:spcPts val="1000"/>
                        </a:spcAft>
                      </a:pPr>
                      <a:r>
                        <a:rPr lang="en-US" sz="1800" b="1" dirty="0">
                          <a:effectLst/>
                          <a:latin typeface="Verdana" panose="020B0604030504040204" pitchFamily="34" charset="0"/>
                          <a:ea typeface="Verdana" panose="020B0604030504040204" pitchFamily="34" charset="0"/>
                          <a:cs typeface="Times New Roman" panose="02020603050405020304" pitchFamily="18" charset="0"/>
                        </a:rPr>
                        <a:t>Front Porch</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98355" marR="9835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9D9D9"/>
                    </a:solidFill>
                  </a:tcPr>
                </a:tc>
                <a:extLst>
                  <a:ext uri="{0D108BD9-81ED-4DB2-BD59-A6C34878D82A}">
                    <a16:rowId xmlns:a16="http://schemas.microsoft.com/office/drawing/2014/main" val="3893467989"/>
                  </a:ext>
                </a:extLst>
              </a:tr>
              <a:tr h="590562">
                <a:tc>
                  <a:txBody>
                    <a:bodyPr/>
                    <a:lstStyle/>
                    <a:p>
                      <a:pPr marL="0" marR="0">
                        <a:lnSpc>
                          <a:spcPct val="115000"/>
                        </a:lnSpc>
                        <a:spcBef>
                          <a:spcPts val="0"/>
                        </a:spcBef>
                        <a:spcAft>
                          <a:spcPts val="1000"/>
                        </a:spcAft>
                      </a:pPr>
                      <a:r>
                        <a:rPr lang="en-US" sz="1800" dirty="0">
                          <a:effectLst/>
                          <a:latin typeface="Verdana" panose="020B0604030504040204" pitchFamily="34" charset="0"/>
                          <a:ea typeface="Verdana" panose="020B0604030504040204" pitchFamily="34" charset="0"/>
                          <a:cs typeface="Times New Roman" panose="02020603050405020304" pitchFamily="18" charset="0"/>
                        </a:rPr>
                        <a:t>(1) Children served through the Healthy Families/Thriving Communities Collaboratives (the Collaboratives) following a CPS investigation or closed CFSA case. </a:t>
                      </a:r>
                    </a:p>
                  </a:txBody>
                  <a:tcPr marL="98355" marR="9835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359627925"/>
                  </a:ext>
                </a:extLst>
              </a:tr>
              <a:tr h="303544">
                <a:tc>
                  <a:txBody>
                    <a:bodyPr/>
                    <a:lstStyle/>
                    <a:p>
                      <a:pPr marL="0" marR="0">
                        <a:lnSpc>
                          <a:spcPct val="115000"/>
                        </a:lnSpc>
                        <a:spcBef>
                          <a:spcPts val="0"/>
                        </a:spcBef>
                        <a:spcAft>
                          <a:spcPts val="1000"/>
                        </a:spcAft>
                      </a:pPr>
                      <a:r>
                        <a:rPr lang="en-US" sz="1800" dirty="0">
                          <a:effectLst/>
                          <a:latin typeface="Verdana" panose="020B0604030504040204" pitchFamily="34" charset="0"/>
                          <a:ea typeface="Verdana" panose="020B0604030504040204" pitchFamily="34" charset="0"/>
                          <a:cs typeface="Times New Roman" panose="02020603050405020304" pitchFamily="18" charset="0"/>
                        </a:rPr>
                        <a:t>(2) Children who have exited foster care through reunification, guardianship, or adoptions.</a:t>
                      </a:r>
                    </a:p>
                  </a:txBody>
                  <a:tcPr marL="98355" marR="9835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056918849"/>
                  </a:ext>
                </a:extLst>
              </a:tr>
              <a:tr h="331602">
                <a:tc>
                  <a:txBody>
                    <a:bodyPr/>
                    <a:lstStyle/>
                    <a:p>
                      <a:pPr marL="0" marR="0">
                        <a:lnSpc>
                          <a:spcPct val="115000"/>
                        </a:lnSpc>
                        <a:spcBef>
                          <a:spcPts val="0"/>
                        </a:spcBef>
                        <a:spcAft>
                          <a:spcPts val="1000"/>
                        </a:spcAft>
                      </a:pPr>
                      <a:r>
                        <a:rPr lang="en-US" sz="1800" dirty="0">
                          <a:effectLst/>
                          <a:latin typeface="Verdana" panose="020B0604030504040204" pitchFamily="34" charset="0"/>
                          <a:ea typeface="Verdana" panose="020B0604030504040204" pitchFamily="34" charset="0"/>
                          <a:cs typeface="Times New Roman" panose="02020603050405020304" pitchFamily="18" charset="0"/>
                        </a:rPr>
                        <a:t>(3) Children born to mothers with a positive toxicology screening. 	</a:t>
                      </a:r>
                    </a:p>
                  </a:txBody>
                  <a:tcPr marL="98355" marR="9835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283605408"/>
                  </a:ext>
                </a:extLst>
              </a:tr>
              <a:tr h="292244">
                <a:tc>
                  <a:txBody>
                    <a:bodyPr/>
                    <a:lstStyle/>
                    <a:p>
                      <a:pPr marL="0" marR="0">
                        <a:lnSpc>
                          <a:spcPct val="115000"/>
                        </a:lnSpc>
                        <a:spcBef>
                          <a:spcPts val="0"/>
                        </a:spcBef>
                        <a:spcAft>
                          <a:spcPts val="1000"/>
                        </a:spcAft>
                      </a:pPr>
                      <a:r>
                        <a:rPr lang="en-US" sz="1800" b="1" dirty="0">
                          <a:effectLst/>
                          <a:latin typeface="Verdana" panose="020B0604030504040204" pitchFamily="34" charset="0"/>
                          <a:ea typeface="Verdana" panose="020B0604030504040204" pitchFamily="34" charset="0"/>
                          <a:cs typeface="Times New Roman" panose="02020603050405020304" pitchFamily="18" charset="0"/>
                        </a:rPr>
                        <a:t>Front Door</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98355" marR="9835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235045304"/>
                  </a:ext>
                </a:extLst>
              </a:tr>
              <a:tr h="344815">
                <a:tc>
                  <a:txBody>
                    <a:bodyPr/>
                    <a:lstStyle/>
                    <a:p>
                      <a:pPr marL="0" marR="0">
                        <a:lnSpc>
                          <a:spcPct val="115000"/>
                        </a:lnSpc>
                        <a:spcBef>
                          <a:spcPts val="0"/>
                        </a:spcBef>
                        <a:spcAft>
                          <a:spcPts val="1000"/>
                        </a:spcAft>
                      </a:pPr>
                      <a:r>
                        <a:rPr lang="en-US" sz="1800" dirty="0">
                          <a:effectLst/>
                          <a:latin typeface="Verdana" panose="020B0604030504040204" pitchFamily="34" charset="0"/>
                          <a:ea typeface="Verdana" panose="020B0604030504040204" pitchFamily="34" charset="0"/>
                          <a:cs typeface="Times New Roman" panose="02020603050405020304" pitchFamily="18" charset="0"/>
                        </a:rPr>
                        <a:t>(4) Children served through CFSA’s In-Home Services program, which offers intensive case management and service referrals to families.  </a:t>
                      </a:r>
                    </a:p>
                  </a:txBody>
                  <a:tcPr marL="98355" marR="9835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339832694"/>
                  </a:ext>
                </a:extLst>
              </a:tr>
              <a:tr h="323732">
                <a:tc>
                  <a:txBody>
                    <a:bodyPr/>
                    <a:lstStyle/>
                    <a:p>
                      <a:pPr marL="0" marR="0">
                        <a:lnSpc>
                          <a:spcPct val="115000"/>
                        </a:lnSpc>
                        <a:spcBef>
                          <a:spcPts val="0"/>
                        </a:spcBef>
                        <a:spcAft>
                          <a:spcPts val="1000"/>
                        </a:spcAft>
                      </a:pPr>
                      <a:r>
                        <a:rPr lang="en-US" sz="1800" dirty="0">
                          <a:effectLst/>
                          <a:latin typeface="Verdana" panose="020B0604030504040204" pitchFamily="34" charset="0"/>
                          <a:ea typeface="Verdana" panose="020B0604030504040204" pitchFamily="34" charset="0"/>
                          <a:cs typeface="Times New Roman" panose="02020603050405020304" pitchFamily="18" charset="0"/>
                        </a:rPr>
                        <a:t>(5) Pregnant or parenting youth in/recently exited foster care with eligibility for services ending five years after exiting foster care.</a:t>
                      </a:r>
                    </a:p>
                  </a:txBody>
                  <a:tcPr marL="98355" marR="9835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097229284"/>
                  </a:ext>
                </a:extLst>
              </a:tr>
              <a:tr h="590562">
                <a:tc>
                  <a:txBody>
                    <a:bodyPr/>
                    <a:lstStyle/>
                    <a:p>
                      <a:pPr marL="0" marR="0">
                        <a:lnSpc>
                          <a:spcPct val="115000"/>
                        </a:lnSpc>
                        <a:spcBef>
                          <a:spcPts val="0"/>
                        </a:spcBef>
                        <a:spcAft>
                          <a:spcPts val="1000"/>
                        </a:spcAft>
                      </a:pPr>
                      <a:r>
                        <a:rPr lang="en-US" sz="1800" dirty="0">
                          <a:effectLst/>
                          <a:latin typeface="Verdana" panose="020B0604030504040204" pitchFamily="34" charset="0"/>
                          <a:ea typeface="Verdana" panose="020B0604030504040204" pitchFamily="34" charset="0"/>
                          <a:cs typeface="Times New Roman" panose="02020603050405020304" pitchFamily="18" charset="0"/>
                        </a:rPr>
                        <a:t>(6) Non-ward</a:t>
                      </a:r>
                      <a:r>
                        <a:rPr lang="en-US" sz="1800" baseline="0" dirty="0">
                          <a:effectLst/>
                          <a:latin typeface="Verdana" panose="020B0604030504040204" pitchFamily="34" charset="0"/>
                          <a:ea typeface="Verdana" panose="020B0604030504040204" pitchFamily="34" charset="0"/>
                          <a:cs typeface="Times New Roman" panose="02020603050405020304" pitchFamily="18" charset="0"/>
                        </a:rPr>
                        <a:t> c</a:t>
                      </a:r>
                      <a:r>
                        <a:rPr lang="en-US" sz="1800" dirty="0">
                          <a:effectLst/>
                          <a:latin typeface="Verdana" panose="020B0604030504040204" pitchFamily="34" charset="0"/>
                          <a:ea typeface="Verdana" panose="020B0604030504040204" pitchFamily="34" charset="0"/>
                          <a:cs typeface="Times New Roman" panose="02020603050405020304" pitchFamily="18" charset="0"/>
                        </a:rPr>
                        <a:t>hildren of pregnant or parenting youth in</a:t>
                      </a:r>
                      <a:r>
                        <a:rPr lang="en-US" sz="1800" baseline="0" dirty="0">
                          <a:effectLst/>
                          <a:latin typeface="Verdana" panose="020B0604030504040204" pitchFamily="34" charset="0"/>
                          <a:ea typeface="Verdana" panose="020B0604030504040204" pitchFamily="34" charset="0"/>
                          <a:cs typeface="Times New Roman" panose="02020603050405020304" pitchFamily="18" charset="0"/>
                        </a:rPr>
                        <a:t> or </a:t>
                      </a:r>
                      <a:r>
                        <a:rPr lang="en-US" sz="1800" dirty="0">
                          <a:effectLst/>
                          <a:latin typeface="Verdana" panose="020B0604030504040204" pitchFamily="34" charset="0"/>
                          <a:ea typeface="Verdana" panose="020B0604030504040204" pitchFamily="34" charset="0"/>
                          <a:cs typeface="Times New Roman" panose="02020603050405020304" pitchFamily="18" charset="0"/>
                        </a:rPr>
                        <a:t>recently exited foster care with eligibility for services ending five years after exiting.</a:t>
                      </a:r>
                    </a:p>
                  </a:txBody>
                  <a:tcPr marL="98355" marR="9835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220811222"/>
                  </a:ext>
                </a:extLst>
              </a:tr>
              <a:tr h="578938">
                <a:tc>
                  <a:txBody>
                    <a:bodyPr/>
                    <a:lstStyle/>
                    <a:p>
                      <a:pPr marL="0" marR="0">
                        <a:lnSpc>
                          <a:spcPct val="115000"/>
                        </a:lnSpc>
                        <a:spcBef>
                          <a:spcPts val="0"/>
                        </a:spcBef>
                        <a:spcAft>
                          <a:spcPts val="1000"/>
                        </a:spcAft>
                      </a:pPr>
                      <a:r>
                        <a:rPr lang="en-US" sz="1800" dirty="0">
                          <a:effectLst/>
                          <a:latin typeface="Verdana" panose="020B0604030504040204" pitchFamily="34" charset="0"/>
                          <a:ea typeface="Verdana" panose="020B0604030504040204" pitchFamily="34" charset="0"/>
                          <a:cs typeface="Times New Roman" panose="02020603050405020304" pitchFamily="18" charset="0"/>
                        </a:rPr>
                        <a:t>(7) Siblings of children in foster care who reside at home and have assessed safety concerns.  </a:t>
                      </a:r>
                    </a:p>
                  </a:txBody>
                  <a:tcPr marL="98355" marR="9835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3072826229"/>
                  </a:ext>
                </a:extLst>
              </a:tr>
            </a:tbl>
          </a:graphicData>
        </a:graphic>
      </p:graphicFrame>
      <p:sp>
        <p:nvSpPr>
          <p:cNvPr id="13" name="Rectangle 4">
            <a:extLst>
              <a:ext uri="{FF2B5EF4-FFF2-40B4-BE49-F238E27FC236}">
                <a16:creationId xmlns:a16="http://schemas.microsoft.com/office/drawing/2014/main" id="{57625420-5352-4A9B-A956-7AC47204FE97}"/>
              </a:ext>
            </a:extLst>
          </p:cNvPr>
          <p:cNvSpPr>
            <a:spLocks noChangeArrowheads="1"/>
          </p:cNvSpPr>
          <p:nvPr/>
        </p:nvSpPr>
        <p:spPr bwMode="auto">
          <a:xfrm>
            <a:off x="3730625" y="22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5759885"/>
      </p:ext>
    </p:extLst>
  </p:cSld>
  <p:clrMapOvr>
    <a:masterClrMapping/>
  </p:clrMapOvr>
  <p:transition spd="slow" advClick="0">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21" y="-37177"/>
            <a:ext cx="11296557" cy="1323439"/>
          </a:xfrm>
        </p:spPr>
        <p:txBody>
          <a:bodyPr>
            <a:normAutofit/>
          </a:bodyPr>
          <a:lstStyle/>
          <a:p>
            <a:r>
              <a:rPr lang="en-US" sz="3200" b="1" dirty="0">
                <a:solidFill>
                  <a:schemeClr val="tx2">
                    <a:lumMod val="60000"/>
                    <a:lumOff val="40000"/>
                  </a:schemeClr>
                </a:solidFill>
                <a:latin typeface="Verdana" panose="020B0604030504040204" pitchFamily="34" charset="0"/>
                <a:ea typeface="Verdana" panose="020B0604030504040204" pitchFamily="34" charset="0"/>
              </a:rPr>
              <a:t>Family First (CFSA) </a:t>
            </a:r>
            <a:r>
              <a:rPr lang="en-US" sz="3200" b="1" dirty="0">
                <a:solidFill>
                  <a:schemeClr val="tx2"/>
                </a:solidFill>
                <a:latin typeface="Verdana" panose="020B0604030504040204" pitchFamily="34" charset="0"/>
                <a:ea typeface="Verdana" panose="020B0604030504040204" pitchFamily="34" charset="0"/>
              </a:rPr>
              <a:t>+ Families First DC </a:t>
            </a:r>
          </a:p>
        </p:txBody>
      </p:sp>
      <p:sp>
        <p:nvSpPr>
          <p:cNvPr id="4" name="Slide Number Placeholder 3"/>
          <p:cNvSpPr>
            <a:spLocks noGrp="1"/>
          </p:cNvSpPr>
          <p:nvPr>
            <p:ph type="sldNum" sz="quarter" idx="12"/>
          </p:nvPr>
        </p:nvSpPr>
        <p:spPr/>
        <p:txBody>
          <a:bodyPr/>
          <a:lstStyle/>
          <a:p>
            <a:fld id="{4D212B3C-6007-4CC2-BE41-D36A878DA03C}" type="slidenum">
              <a:rPr lang="en-US" smtClean="0"/>
              <a:pPr/>
              <a:t>14</a:t>
            </a:fld>
            <a:endParaRPr lang="en-US" dirty="0"/>
          </a:p>
        </p:txBody>
      </p:sp>
      <p:sp>
        <p:nvSpPr>
          <p:cNvPr id="12" name="Rectangle 11">
            <a:extLst>
              <a:ext uri="{FF2B5EF4-FFF2-40B4-BE49-F238E27FC236}">
                <a16:creationId xmlns:a16="http://schemas.microsoft.com/office/drawing/2014/main" id="{4EBF9ECC-550E-464C-BD28-A83FE2F696AD}"/>
              </a:ext>
            </a:extLst>
          </p:cNvPr>
          <p:cNvSpPr/>
          <p:nvPr/>
        </p:nvSpPr>
        <p:spPr>
          <a:xfrm>
            <a:off x="7626011" y="2224742"/>
            <a:ext cx="4346511" cy="738664"/>
          </a:xfrm>
          <a:prstGeom prst="rect">
            <a:avLst/>
          </a:prstGeom>
        </p:spPr>
        <p:txBody>
          <a:bodyPr wrap="square">
            <a:spAutoFit/>
          </a:bodyPr>
          <a:lstStyle/>
          <a:p>
            <a:pPr lvl="1">
              <a:buClr>
                <a:srgbClr val="FF0000"/>
              </a:buClr>
            </a:pPr>
            <a:r>
              <a:rPr lang="en-US" sz="1400" b="1" dirty="0">
                <a:latin typeface="Verdana" panose="020B0604030504040204" pitchFamily="34" charset="0"/>
                <a:ea typeface="Verdana" panose="020B0604030504040204" pitchFamily="34" charset="0"/>
              </a:rPr>
              <a:t>Evidence-based programs to support pregnant &amp; parenting youth in foster care and foster care candidates </a:t>
            </a:r>
          </a:p>
        </p:txBody>
      </p:sp>
      <p:sp>
        <p:nvSpPr>
          <p:cNvPr id="15" name="Rectangle 14">
            <a:extLst>
              <a:ext uri="{FF2B5EF4-FFF2-40B4-BE49-F238E27FC236}">
                <a16:creationId xmlns:a16="http://schemas.microsoft.com/office/drawing/2014/main" id="{A0554E97-9B6C-4BA0-8375-C467B96C29E0}"/>
              </a:ext>
            </a:extLst>
          </p:cNvPr>
          <p:cNvSpPr/>
          <p:nvPr/>
        </p:nvSpPr>
        <p:spPr>
          <a:xfrm>
            <a:off x="-335346" y="5143500"/>
            <a:ext cx="4231408" cy="1169551"/>
          </a:xfrm>
          <a:prstGeom prst="rect">
            <a:avLst/>
          </a:prstGeom>
        </p:spPr>
        <p:txBody>
          <a:bodyPr wrap="square">
            <a:spAutoFit/>
          </a:bodyPr>
          <a:lstStyle/>
          <a:p>
            <a:pPr lvl="1">
              <a:buClr>
                <a:srgbClr val="FF0000"/>
              </a:buClr>
            </a:pPr>
            <a:r>
              <a:rPr lang="en-US" sz="1400" b="1" dirty="0">
                <a:latin typeface="Verdana" panose="020B0604030504040204" pitchFamily="34" charset="0"/>
                <a:ea typeface="Verdana" panose="020B0604030504040204" pitchFamily="34" charset="0"/>
              </a:rPr>
              <a:t>Wraps around the narrow requirements of Family First to support and strengthen DC families in their own neighborhoods through primary prevention.</a:t>
            </a:r>
          </a:p>
        </p:txBody>
      </p:sp>
      <p:cxnSp>
        <p:nvCxnSpPr>
          <p:cNvPr id="6" name="Straight Arrow Connector 5"/>
          <p:cNvCxnSpPr/>
          <p:nvPr/>
        </p:nvCxnSpPr>
        <p:spPr>
          <a:xfrm>
            <a:off x="7029450" y="2209800"/>
            <a:ext cx="1047750" cy="276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09800" y="4724400"/>
            <a:ext cx="1355636" cy="419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1238250" y="1524000"/>
            <a:ext cx="8850295" cy="5181600"/>
            <a:chOff x="1238250" y="1524000"/>
            <a:chExt cx="8921750" cy="5181600"/>
          </a:xfrm>
        </p:grpSpPr>
        <p:graphicFrame>
          <p:nvGraphicFramePr>
            <p:cNvPr id="8" name="Diagram 7">
              <a:extLst>
                <a:ext uri="{FF2B5EF4-FFF2-40B4-BE49-F238E27FC236}">
                  <a16:creationId xmlns:a16="http://schemas.microsoft.com/office/drawing/2014/main" id="{B8489B45-E237-4171-978A-47AA57635733}"/>
                </a:ext>
              </a:extLst>
            </p:cNvPr>
            <p:cNvGraphicFramePr/>
            <p:nvPr/>
          </p:nvGraphicFramePr>
          <p:xfrm>
            <a:off x="1238250" y="1524000"/>
            <a:ext cx="892175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3644153" y="3475364"/>
              <a:ext cx="2028078" cy="614616"/>
            </a:xfrm>
            <a:prstGeom prst="line">
              <a:avLst/>
            </a:prstGeom>
            <a:ln w="952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72231" y="4128247"/>
              <a:ext cx="1330325" cy="1706895"/>
            </a:xfrm>
            <a:prstGeom prst="line">
              <a:avLst/>
            </a:prstGeom>
            <a:ln w="952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46496" y="4155141"/>
              <a:ext cx="1171950" cy="1706895"/>
            </a:xfrm>
            <a:prstGeom prst="line">
              <a:avLst/>
            </a:prstGeom>
            <a:ln w="952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CA0F9B0-78EC-465B-BD3D-D39AFFA466B5}"/>
                </a:ext>
              </a:extLst>
            </p:cNvPr>
            <p:cNvSpPr txBox="1"/>
            <p:nvPr/>
          </p:nvSpPr>
          <p:spPr>
            <a:xfrm>
              <a:off x="3896062" y="4277543"/>
              <a:ext cx="3552337" cy="1015663"/>
            </a:xfrm>
            <a:prstGeom prst="rect">
              <a:avLst/>
            </a:prstGeom>
            <a:noFill/>
          </p:spPr>
          <p:txBody>
            <a:bodyPr wrap="square" rtlCol="0">
              <a:spAutoFit/>
            </a:bodyPr>
            <a:lstStyle/>
            <a:p>
              <a:pPr algn="ctr"/>
              <a:r>
                <a:rPr lang="en-US" sz="2000" dirty="0">
                  <a:solidFill>
                    <a:schemeClr val="bg1"/>
                  </a:solidFill>
                </a:rPr>
                <a:t>Families First DC:  </a:t>
              </a:r>
            </a:p>
            <a:p>
              <a:pPr algn="ctr"/>
              <a:r>
                <a:rPr lang="en-US" sz="2000" i="1" dirty="0">
                  <a:solidFill>
                    <a:schemeClr val="bg1"/>
                  </a:solidFill>
                </a:rPr>
                <a:t>Neighborhood-based strengthening approach</a:t>
              </a:r>
            </a:p>
          </p:txBody>
        </p:sp>
      </p:grpSp>
      <p:sp>
        <p:nvSpPr>
          <p:cNvPr id="7" name="Rectangle 6">
            <a:extLst>
              <a:ext uri="{FF2B5EF4-FFF2-40B4-BE49-F238E27FC236}">
                <a16:creationId xmlns:a16="http://schemas.microsoft.com/office/drawing/2014/main" id="{6B422013-EDD5-4D80-A5AB-8EEE8C92F5D5}"/>
              </a:ext>
            </a:extLst>
          </p:cNvPr>
          <p:cNvSpPr/>
          <p:nvPr/>
        </p:nvSpPr>
        <p:spPr>
          <a:xfrm>
            <a:off x="406073" y="1908610"/>
            <a:ext cx="2861109" cy="707886"/>
          </a:xfrm>
          <a:prstGeom prst="rect">
            <a:avLst/>
          </a:prstGeom>
        </p:spPr>
        <p:txBody>
          <a:bodyPr wrap="square">
            <a:spAutoFit/>
          </a:bodyPr>
          <a:lstStyle/>
          <a:p>
            <a:r>
              <a:rPr lang="en-US" sz="2000" b="1" dirty="0">
                <a:solidFill>
                  <a:schemeClr val="tx2"/>
                </a:solidFill>
                <a:latin typeface="Verdana" panose="020B0604030504040204" pitchFamily="34" charset="0"/>
                <a:ea typeface="Verdana" panose="020B0604030504040204" pitchFamily="34" charset="0"/>
              </a:rPr>
              <a:t>Families First DC: </a:t>
            </a:r>
            <a:br>
              <a:rPr lang="en-US" sz="2000" b="1" dirty="0">
                <a:solidFill>
                  <a:schemeClr val="tx2"/>
                </a:solidFill>
                <a:latin typeface="Verdana" panose="020B0604030504040204" pitchFamily="34" charset="0"/>
                <a:ea typeface="Verdana" panose="020B0604030504040204" pitchFamily="34" charset="0"/>
              </a:rPr>
            </a:br>
            <a:r>
              <a:rPr lang="en-US" sz="2000" b="1" dirty="0">
                <a:solidFill>
                  <a:schemeClr val="tx2"/>
                </a:solidFill>
                <a:latin typeface="Verdana" panose="020B0604030504040204" pitchFamily="34" charset="0"/>
                <a:ea typeface="Verdana" panose="020B0604030504040204" pitchFamily="34" charset="0"/>
              </a:rPr>
              <a:t>Moving Upstream </a:t>
            </a:r>
            <a:endParaRPr lang="en-US" sz="2000" dirty="0"/>
          </a:p>
        </p:txBody>
      </p:sp>
    </p:spTree>
    <p:extLst>
      <p:ext uri="{BB962C8B-B14F-4D97-AF65-F5344CB8AC3E}">
        <p14:creationId xmlns:p14="http://schemas.microsoft.com/office/powerpoint/2010/main" val="765135341"/>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880DA0-3420-4E83-92EC-076B600B589D}"/>
              </a:ext>
            </a:extLst>
          </p:cNvPr>
          <p:cNvSpPr>
            <a:spLocks noGrp="1"/>
          </p:cNvSpPr>
          <p:nvPr>
            <p:ph type="title"/>
          </p:nvPr>
        </p:nvSpPr>
        <p:spPr>
          <a:xfrm>
            <a:off x="811027" y="456746"/>
            <a:ext cx="10055781" cy="1320012"/>
          </a:xfrm>
        </p:spPr>
        <p:txBody>
          <a:bodyPr vert="horz" lIns="91416" tIns="45708" rIns="91416" bIns="45708" rtlCol="0" anchor="b">
            <a:normAutofit/>
          </a:bodyPr>
          <a:lstStyle/>
          <a:p>
            <a:pPr algn="ctr"/>
            <a:r>
              <a:rPr lang="en-US" sz="3600" b="1" dirty="0">
                <a:solidFill>
                  <a:srgbClr val="0070C0"/>
                </a:solidFill>
                <a:latin typeface="Verdana" panose="020B0604030504040204" pitchFamily="34" charset="0"/>
                <a:ea typeface="Verdana" panose="020B0604030504040204" pitchFamily="34" charset="0"/>
              </a:rPr>
              <a:t>Families First DC: Goals</a:t>
            </a:r>
            <a:br>
              <a:rPr lang="en-US" b="1" dirty="0">
                <a:solidFill>
                  <a:schemeClr val="tx2"/>
                </a:solidFill>
                <a:latin typeface="Verdana" panose="020B0604030504040204" pitchFamily="34" charset="0"/>
                <a:ea typeface="Verdana" panose="020B0604030504040204" pitchFamily="34" charset="0"/>
              </a:rPr>
            </a:br>
            <a:endParaRPr lang="en-US" b="1"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4D212B3C-6007-4CC2-BE41-D36A878DA03C}" type="slidenum">
              <a:rPr lang="en-US" smtClean="0"/>
              <a:pPr/>
              <a:t>15</a:t>
            </a:fld>
            <a:endParaRPr lang="en-US" dirty="0"/>
          </a:p>
        </p:txBody>
      </p:sp>
      <p:sp>
        <p:nvSpPr>
          <p:cNvPr id="13" name="Rectangle 4">
            <a:extLst>
              <a:ext uri="{FF2B5EF4-FFF2-40B4-BE49-F238E27FC236}">
                <a16:creationId xmlns:a16="http://schemas.microsoft.com/office/drawing/2014/main" id="{57625420-5352-4A9B-A956-7AC47204FE97}"/>
              </a:ext>
            </a:extLst>
          </p:cNvPr>
          <p:cNvSpPr>
            <a:spLocks noChangeArrowheads="1"/>
          </p:cNvSpPr>
          <p:nvPr/>
        </p:nvSpPr>
        <p:spPr bwMode="auto">
          <a:xfrm>
            <a:off x="3731242" y="1880816"/>
            <a:ext cx="184683" cy="64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pPr defTabSz="914126" eaLnBrk="0" fontAlgn="base" hangingPunct="0">
              <a:spcBef>
                <a:spcPct val="0"/>
              </a:spcBef>
              <a:spcAft>
                <a:spcPct val="0"/>
              </a:spcAft>
            </a:pPr>
            <a:br>
              <a:rPr lang="en-US" altLang="en-US" sz="1799">
                <a:latin typeface="Arial" panose="020B0604020202020204" pitchFamily="34" charset="0"/>
              </a:rPr>
            </a:br>
            <a:endParaRPr lang="en-US" altLang="en-US" sz="1799">
              <a:latin typeface="Arial" panose="020B0604020202020204" pitchFamily="34" charset="0"/>
            </a:endParaRPr>
          </a:p>
        </p:txBody>
      </p:sp>
      <p:sp>
        <p:nvSpPr>
          <p:cNvPr id="3" name="Rectangle 2">
            <a:extLst>
              <a:ext uri="{FF2B5EF4-FFF2-40B4-BE49-F238E27FC236}">
                <a16:creationId xmlns:a16="http://schemas.microsoft.com/office/drawing/2014/main" id="{E161A911-E512-47AB-BA48-129F82B7D7EA}"/>
              </a:ext>
            </a:extLst>
          </p:cNvPr>
          <p:cNvSpPr/>
          <p:nvPr/>
        </p:nvSpPr>
        <p:spPr>
          <a:xfrm>
            <a:off x="593313" y="1517403"/>
            <a:ext cx="11203627" cy="3631635"/>
          </a:xfrm>
          <a:prstGeom prst="rect">
            <a:avLst/>
          </a:prstGeom>
        </p:spPr>
        <p:txBody>
          <a:bodyPr wrap="square">
            <a:spAutoFit/>
          </a:bodyPr>
          <a:lstStyle/>
          <a:p>
            <a:pPr defTabSz="914126">
              <a:spcAft>
                <a:spcPts val="600"/>
              </a:spcAft>
              <a:defRPr/>
            </a:pPr>
            <a:endParaRPr lang="en-US" sz="1999" b="1" dirty="0">
              <a:solidFill>
                <a:srgbClr val="0070C0"/>
              </a:solidFill>
              <a:latin typeface="Verdana"/>
            </a:endParaRPr>
          </a:p>
          <a:p>
            <a:pPr marL="285664" indent="-285664" defTabSz="914126">
              <a:spcAft>
                <a:spcPts val="600"/>
              </a:spcAft>
              <a:buFont typeface="Arial" panose="020B0604020202020204" pitchFamily="34" charset="0"/>
              <a:buChar char="•"/>
              <a:defRPr/>
            </a:pPr>
            <a:r>
              <a:rPr lang="en-US" b="1" u="sng" dirty="0">
                <a:solidFill>
                  <a:srgbClr val="0070C0"/>
                </a:solidFill>
                <a:latin typeface="Verdana"/>
              </a:rPr>
              <a:t>Empower Communities </a:t>
            </a:r>
            <a:r>
              <a:rPr lang="en-US" dirty="0">
                <a:solidFill>
                  <a:srgbClr val="0070C0"/>
                </a:solidFill>
                <a:latin typeface="Verdana"/>
              </a:rPr>
              <a:t>-  </a:t>
            </a:r>
            <a:r>
              <a:rPr lang="en-US" dirty="0">
                <a:solidFill>
                  <a:srgbClr val="000000"/>
                </a:solidFill>
                <a:latin typeface="Verdana"/>
              </a:rPr>
              <a:t>Place-based approach -  neighborhoods and families; services via Family Success Centers to meet their specific needs. </a:t>
            </a:r>
          </a:p>
          <a:p>
            <a:pPr marL="742727" lvl="1" indent="-285664" defTabSz="914126">
              <a:spcAft>
                <a:spcPts val="600"/>
              </a:spcAft>
              <a:buFont typeface="Arial" panose="020B0604020202020204" pitchFamily="34" charset="0"/>
              <a:buChar char="•"/>
              <a:defRPr/>
            </a:pPr>
            <a:r>
              <a:rPr lang="en-US" b="1" dirty="0">
                <a:solidFill>
                  <a:srgbClr val="003366"/>
                </a:solidFill>
                <a:latin typeface="Verdana"/>
              </a:rPr>
              <a:t>Community Advisory Council </a:t>
            </a:r>
            <a:r>
              <a:rPr lang="en-US" dirty="0">
                <a:solidFill>
                  <a:srgbClr val="002060"/>
                </a:solidFill>
                <a:latin typeface="Verdana"/>
              </a:rPr>
              <a:t>to set priorities, $400,000 grants including up to $250,000 for sub grants to fill services gaps.</a:t>
            </a:r>
          </a:p>
          <a:p>
            <a:pPr defTabSz="914126">
              <a:spcAft>
                <a:spcPts val="600"/>
              </a:spcAft>
              <a:defRPr/>
            </a:pPr>
            <a:endParaRPr lang="en-US" dirty="0">
              <a:solidFill>
                <a:srgbClr val="000000"/>
              </a:solidFill>
              <a:latin typeface="Verdana"/>
            </a:endParaRPr>
          </a:p>
          <a:p>
            <a:pPr marL="285664" indent="-285664" defTabSz="914126">
              <a:spcAft>
                <a:spcPts val="600"/>
              </a:spcAft>
              <a:buFont typeface="Arial" panose="020B0604020202020204" pitchFamily="34" charset="0"/>
              <a:buChar char="•"/>
              <a:defRPr/>
            </a:pPr>
            <a:r>
              <a:rPr lang="en-US" b="1" u="sng" dirty="0">
                <a:solidFill>
                  <a:srgbClr val="0070C0"/>
                </a:solidFill>
                <a:latin typeface="Verdana"/>
              </a:rPr>
              <a:t>Integrate Services </a:t>
            </a:r>
            <a:r>
              <a:rPr lang="en-US" dirty="0">
                <a:solidFill>
                  <a:srgbClr val="000000"/>
                </a:solidFill>
                <a:latin typeface="Verdana"/>
              </a:rPr>
              <a:t>–Centers will be uniquely designed by each community to </a:t>
            </a:r>
            <a:r>
              <a:rPr lang="en-US" b="1" dirty="0">
                <a:solidFill>
                  <a:srgbClr val="003366"/>
                </a:solidFill>
                <a:latin typeface="Verdana"/>
              </a:rPr>
              <a:t>facilitate access </a:t>
            </a:r>
            <a:r>
              <a:rPr lang="en-US" dirty="0">
                <a:solidFill>
                  <a:srgbClr val="000000"/>
                </a:solidFill>
                <a:latin typeface="Verdana"/>
              </a:rPr>
              <a:t>to existing government and community resources tailored to meet families’ needs</a:t>
            </a:r>
          </a:p>
          <a:p>
            <a:pPr defTabSz="914126">
              <a:spcAft>
                <a:spcPts val="600"/>
              </a:spcAft>
              <a:defRPr/>
            </a:pPr>
            <a:endParaRPr lang="en-US" dirty="0">
              <a:solidFill>
                <a:srgbClr val="000000"/>
              </a:solidFill>
              <a:latin typeface="Verdana"/>
            </a:endParaRPr>
          </a:p>
          <a:p>
            <a:pPr marL="342797" indent="-342797" defTabSz="914126">
              <a:spcAft>
                <a:spcPts val="600"/>
              </a:spcAft>
              <a:buFont typeface="Arial" panose="020B0604020202020204" pitchFamily="34" charset="0"/>
              <a:buChar char="•"/>
              <a:defRPr/>
            </a:pPr>
            <a:r>
              <a:rPr lang="en-US" b="1" u="sng" dirty="0">
                <a:solidFill>
                  <a:srgbClr val="0070C0"/>
                </a:solidFill>
                <a:latin typeface="Verdana"/>
              </a:rPr>
              <a:t>Focus Upstream </a:t>
            </a:r>
            <a:r>
              <a:rPr lang="en-US" dirty="0">
                <a:solidFill>
                  <a:srgbClr val="000000"/>
                </a:solidFill>
                <a:latin typeface="Verdana"/>
              </a:rPr>
              <a:t>- Family Success Centers will focus on increasing protective factors  and mitigating trauma - </a:t>
            </a:r>
            <a:r>
              <a:rPr lang="en-US" b="1" dirty="0">
                <a:solidFill>
                  <a:srgbClr val="003366"/>
                </a:solidFill>
                <a:latin typeface="Verdana"/>
              </a:rPr>
              <a:t>prevent crises through early engagement.</a:t>
            </a:r>
            <a:endParaRPr lang="en-US" dirty="0">
              <a:solidFill>
                <a:srgbClr val="000000"/>
              </a:solidFill>
              <a:latin typeface="Verdana"/>
            </a:endParaRPr>
          </a:p>
        </p:txBody>
      </p:sp>
    </p:spTree>
    <p:extLst>
      <p:ext uri="{BB962C8B-B14F-4D97-AF65-F5344CB8AC3E}">
        <p14:creationId xmlns:p14="http://schemas.microsoft.com/office/powerpoint/2010/main" val="220938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1B0481-4626-4AE0-B243-7683005747D5}"/>
              </a:ext>
            </a:extLst>
          </p:cNvPr>
          <p:cNvSpPr>
            <a:spLocks noGrp="1"/>
          </p:cNvSpPr>
          <p:nvPr>
            <p:ph type="sldNum" sz="quarter" idx="12"/>
          </p:nvPr>
        </p:nvSpPr>
        <p:spPr/>
        <p:txBody>
          <a:bodyPr/>
          <a:lstStyle/>
          <a:p>
            <a:fld id="{6DBB94F3-C67C-4826-BDD1-FEBCD1F90A0E}" type="slidenum">
              <a:rPr lang="en-US" smtClean="0"/>
              <a:pPr/>
              <a:t>16</a:t>
            </a:fld>
            <a:endParaRPr lang="en-US" dirty="0"/>
          </a:p>
        </p:txBody>
      </p:sp>
      <p:pic>
        <p:nvPicPr>
          <p:cNvPr id="4" name="Picture 3" descr="A close up of a map&#10;&#10;Description automatically generated">
            <a:extLst>
              <a:ext uri="{FF2B5EF4-FFF2-40B4-BE49-F238E27FC236}">
                <a16:creationId xmlns:a16="http://schemas.microsoft.com/office/drawing/2014/main" id="{FAF7060D-2350-A642-8ED8-D9B8C869F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579" y="0"/>
            <a:ext cx="6448302" cy="6858000"/>
          </a:xfrm>
          <a:prstGeom prst="rect">
            <a:avLst/>
          </a:prstGeom>
        </p:spPr>
      </p:pic>
    </p:spTree>
    <p:extLst>
      <p:ext uri="{BB962C8B-B14F-4D97-AF65-F5344CB8AC3E}">
        <p14:creationId xmlns:p14="http://schemas.microsoft.com/office/powerpoint/2010/main" val="1471383959"/>
      </p:ext>
    </p:extLst>
  </p:cSld>
  <p:clrMapOvr>
    <a:masterClrMapping/>
  </p:clrMapOvr>
  <p:transition spd="slow" advClick="0">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family success centers">
            <a:extLst>
              <a:ext uri="{FF2B5EF4-FFF2-40B4-BE49-F238E27FC236}">
                <a16:creationId xmlns:a16="http://schemas.microsoft.com/office/drawing/2014/main" id="{D2101FF9-D6FE-4B35-94A9-52D408677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622" y="4180918"/>
            <a:ext cx="2632786" cy="17524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8CC484-8191-48A9-96CB-1D180D8F0279}"/>
              </a:ext>
            </a:extLst>
          </p:cNvPr>
          <p:cNvSpPr>
            <a:spLocks noGrp="1"/>
          </p:cNvSpPr>
          <p:nvPr>
            <p:ph type="title"/>
          </p:nvPr>
        </p:nvSpPr>
        <p:spPr>
          <a:xfrm>
            <a:off x="4124743" y="1281440"/>
            <a:ext cx="5068352" cy="190847"/>
          </a:xfrm>
        </p:spPr>
        <p:txBody>
          <a:bodyPr>
            <a:normAutofit fontScale="90000"/>
          </a:bodyPr>
          <a:lstStyle/>
          <a:p>
            <a:pPr algn="ctr"/>
            <a:r>
              <a:rPr lang="en-US" sz="2800" b="1" dirty="0">
                <a:solidFill>
                  <a:srgbClr val="0070C0"/>
                </a:solidFill>
                <a:latin typeface="Verdana" panose="020B0604030504040204" pitchFamily="34" charset="0"/>
                <a:ea typeface="Verdana" panose="020B0604030504040204" pitchFamily="34" charset="0"/>
              </a:rPr>
              <a:t>Families First DC: 10 Family Success Centers in </a:t>
            </a:r>
            <a:br>
              <a:rPr lang="en-US" sz="2800" b="1" dirty="0">
                <a:solidFill>
                  <a:srgbClr val="0070C0"/>
                </a:solidFill>
                <a:latin typeface="Verdana" panose="020B0604030504040204" pitchFamily="34" charset="0"/>
                <a:ea typeface="Verdana" panose="020B0604030504040204" pitchFamily="34" charset="0"/>
              </a:rPr>
            </a:br>
            <a:r>
              <a:rPr lang="en-US" sz="2800" b="1" dirty="0">
                <a:solidFill>
                  <a:srgbClr val="0070C0"/>
                </a:solidFill>
                <a:latin typeface="Verdana" panose="020B0604030504040204" pitchFamily="34" charset="0"/>
                <a:ea typeface="Verdana" panose="020B0604030504040204" pitchFamily="34" charset="0"/>
              </a:rPr>
              <a:t>Targeted Neighborhoods</a:t>
            </a:r>
          </a:p>
        </p:txBody>
      </p:sp>
      <p:pic>
        <p:nvPicPr>
          <p:cNvPr id="1028" name="Picture 4" descr="Image result for family success centers">
            <a:extLst>
              <a:ext uri="{FF2B5EF4-FFF2-40B4-BE49-F238E27FC236}">
                <a16:creationId xmlns:a16="http://schemas.microsoft.com/office/drawing/2014/main" id="{6E547909-4EBB-4914-B1EB-C6C02771E0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256" y="2644780"/>
            <a:ext cx="2632786" cy="14824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amily success centers">
            <a:extLst>
              <a:ext uri="{FF2B5EF4-FFF2-40B4-BE49-F238E27FC236}">
                <a16:creationId xmlns:a16="http://schemas.microsoft.com/office/drawing/2014/main" id="{AD791BE5-8B58-4D4D-B0AD-1460DFD4AC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569" y="4616974"/>
            <a:ext cx="2632786" cy="13163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family success centers">
            <a:extLst>
              <a:ext uri="{FF2B5EF4-FFF2-40B4-BE49-F238E27FC236}">
                <a16:creationId xmlns:a16="http://schemas.microsoft.com/office/drawing/2014/main" id="{F5797C1F-9963-4270-89CB-18F23FE07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071" y="4170248"/>
            <a:ext cx="2644677" cy="176311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family success centers">
            <a:extLst>
              <a:ext uri="{FF2B5EF4-FFF2-40B4-BE49-F238E27FC236}">
                <a16:creationId xmlns:a16="http://schemas.microsoft.com/office/drawing/2014/main" id="{57F5CD0F-7E66-487C-A2D3-0D8D9A1F09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7511" y="2001963"/>
            <a:ext cx="2630167" cy="187869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family success centers">
            <a:extLst>
              <a:ext uri="{FF2B5EF4-FFF2-40B4-BE49-F238E27FC236}">
                <a16:creationId xmlns:a16="http://schemas.microsoft.com/office/drawing/2014/main" id="{9D120883-F02E-4BEA-BD21-2A4B18FE54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9622" y="1812595"/>
            <a:ext cx="2632786" cy="20031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fsa.dc.gov/sites/default/files/dc/sites/cfsa/FFDC_Logo_Web.png">
            <a:extLst>
              <a:ext uri="{FF2B5EF4-FFF2-40B4-BE49-F238E27FC236}">
                <a16:creationId xmlns:a16="http://schemas.microsoft.com/office/drawing/2014/main" id="{E76F0488-E69D-4B88-8D71-1BAE836CF7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9716" y="51449"/>
            <a:ext cx="2343137" cy="142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64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C72AEA-A73E-4927-9755-96644EACA393}"/>
              </a:ext>
            </a:extLst>
          </p:cNvPr>
          <p:cNvSpPr>
            <a:spLocks noGrp="1"/>
          </p:cNvSpPr>
          <p:nvPr>
            <p:ph type="sldNum" sz="quarter" idx="12"/>
          </p:nvPr>
        </p:nvSpPr>
        <p:spPr/>
        <p:txBody>
          <a:bodyPr/>
          <a:lstStyle/>
          <a:p>
            <a:fld id="{6DBB94F3-C67C-4826-BDD1-FEBCD1F90A0E}" type="slidenum">
              <a:rPr lang="en-US" smtClean="0"/>
              <a:pPr/>
              <a:t>18</a:t>
            </a:fld>
            <a:endParaRPr lang="en-US" dirty="0"/>
          </a:p>
        </p:txBody>
      </p:sp>
      <p:sp>
        <p:nvSpPr>
          <p:cNvPr id="5" name="Rectangle 4">
            <a:extLst>
              <a:ext uri="{FF2B5EF4-FFF2-40B4-BE49-F238E27FC236}">
                <a16:creationId xmlns:a16="http://schemas.microsoft.com/office/drawing/2014/main" id="{0AB2AB53-885D-4A65-AE02-E3AE5433EF4D}"/>
              </a:ext>
            </a:extLst>
          </p:cNvPr>
          <p:cNvSpPr/>
          <p:nvPr/>
        </p:nvSpPr>
        <p:spPr>
          <a:xfrm>
            <a:off x="3033677" y="2998113"/>
            <a:ext cx="5687976" cy="861774"/>
          </a:xfrm>
          <a:prstGeom prst="rect">
            <a:avLst/>
          </a:prstGeom>
        </p:spPr>
        <p:txBody>
          <a:bodyPr wrap="square">
            <a:spAutoFit/>
          </a:bodyPr>
          <a:lstStyle/>
          <a:p>
            <a:r>
              <a:rPr lang="en-US" sz="5000" b="1" dirty="0">
                <a:solidFill>
                  <a:schemeClr val="tx2"/>
                </a:solidFill>
                <a:latin typeface="Verdana" panose="020B0604030504040204" pitchFamily="34" charset="0"/>
                <a:ea typeface="Verdana" panose="020B0604030504040204" pitchFamily="34" charset="0"/>
              </a:rPr>
              <a:t>Entry Services </a:t>
            </a:r>
            <a:endParaRPr lang="en-US" sz="5000" dirty="0"/>
          </a:p>
        </p:txBody>
      </p:sp>
      <p:pic>
        <p:nvPicPr>
          <p:cNvPr id="6" name="Picture 5">
            <a:extLst>
              <a:ext uri="{FF2B5EF4-FFF2-40B4-BE49-F238E27FC236}">
                <a16:creationId xmlns:a16="http://schemas.microsoft.com/office/drawing/2014/main" id="{8F97CB6F-7E67-4F48-BD97-7E1E1CC0DA3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262937" y="0"/>
            <a:ext cx="3929063" cy="26289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8" name="Subtitle 40">
            <a:extLst>
              <a:ext uri="{FF2B5EF4-FFF2-40B4-BE49-F238E27FC236}">
                <a16:creationId xmlns:a16="http://schemas.microsoft.com/office/drawing/2014/main" id="{212CC70E-881A-41C7-B4E5-5ABB09D76E33}"/>
              </a:ext>
            </a:extLst>
          </p:cNvPr>
          <p:cNvSpPr txBox="1">
            <a:spLocks/>
          </p:cNvSpPr>
          <p:nvPr/>
        </p:nvSpPr>
        <p:spPr>
          <a:xfrm>
            <a:off x="2757523" y="3695700"/>
            <a:ext cx="6400800" cy="1066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t>Balancing Practice, Data &amp; Compliance</a:t>
            </a:r>
          </a:p>
        </p:txBody>
      </p:sp>
    </p:spTree>
    <p:extLst>
      <p:ext uri="{BB962C8B-B14F-4D97-AF65-F5344CB8AC3E}">
        <p14:creationId xmlns:p14="http://schemas.microsoft.com/office/powerpoint/2010/main" val="3407603932"/>
      </p:ext>
    </p:extLst>
  </p:cSld>
  <p:clrMapOvr>
    <a:masterClrMapping/>
  </p:clrMapOvr>
  <p:transition spd="slow" advClick="0">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96428E-3FE1-40CE-86D3-90C61E694430}"/>
              </a:ext>
            </a:extLst>
          </p:cNvPr>
          <p:cNvSpPr/>
          <p:nvPr/>
        </p:nvSpPr>
        <p:spPr>
          <a:xfrm>
            <a:off x="164690" y="2772858"/>
            <a:ext cx="2173385" cy="1752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Timely Initiations</a:t>
            </a:r>
          </a:p>
        </p:txBody>
      </p:sp>
      <p:sp>
        <p:nvSpPr>
          <p:cNvPr id="5" name="Arrow: Pentagon 4">
            <a:extLst>
              <a:ext uri="{FF2B5EF4-FFF2-40B4-BE49-F238E27FC236}">
                <a16:creationId xmlns:a16="http://schemas.microsoft.com/office/drawing/2014/main" id="{CE9EEB83-D484-4857-98CB-542BBC47C95D}"/>
              </a:ext>
            </a:extLst>
          </p:cNvPr>
          <p:cNvSpPr/>
          <p:nvPr/>
        </p:nvSpPr>
        <p:spPr>
          <a:xfrm rot="-16260000">
            <a:off x="3033314" y="4096612"/>
            <a:ext cx="838200" cy="685800"/>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A83770B-B179-4904-A36A-E1D91BDBC257}"/>
              </a:ext>
            </a:extLst>
          </p:cNvPr>
          <p:cNvSpPr/>
          <p:nvPr/>
        </p:nvSpPr>
        <p:spPr>
          <a:xfrm>
            <a:off x="946582" y="1743520"/>
            <a:ext cx="609600" cy="609600"/>
          </a:xfrm>
          <a:prstGeom prst="ellipse">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10" name="Arrow: Pentagon 9">
            <a:extLst>
              <a:ext uri="{FF2B5EF4-FFF2-40B4-BE49-F238E27FC236}">
                <a16:creationId xmlns:a16="http://schemas.microsoft.com/office/drawing/2014/main" id="{B2C6EF29-BCF6-4891-ABA3-5561641592E5}"/>
              </a:ext>
            </a:extLst>
          </p:cNvPr>
          <p:cNvSpPr/>
          <p:nvPr/>
        </p:nvSpPr>
        <p:spPr>
          <a:xfrm rot="-5400000">
            <a:off x="832282" y="2485740"/>
            <a:ext cx="838200" cy="6858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0EBC9FD-96B7-461C-B767-3E7E9A7EC654}"/>
              </a:ext>
            </a:extLst>
          </p:cNvPr>
          <p:cNvSpPr/>
          <p:nvPr/>
        </p:nvSpPr>
        <p:spPr>
          <a:xfrm>
            <a:off x="3167380" y="4868944"/>
            <a:ext cx="609600" cy="642581"/>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12" name="Arrow: Pentagon 11">
            <a:extLst>
              <a:ext uri="{FF2B5EF4-FFF2-40B4-BE49-F238E27FC236}">
                <a16:creationId xmlns:a16="http://schemas.microsoft.com/office/drawing/2014/main" id="{CE7EB36F-141E-4FB0-88B5-E3ACA3919501}"/>
              </a:ext>
            </a:extLst>
          </p:cNvPr>
          <p:cNvSpPr/>
          <p:nvPr/>
        </p:nvSpPr>
        <p:spPr>
          <a:xfrm rot="-16260000">
            <a:off x="7625605" y="4041297"/>
            <a:ext cx="838200" cy="685800"/>
          </a:xfrm>
          <a:prstGeom prst="homePlate">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6B62720-BA7A-465E-BA34-7ED5161246FB}"/>
              </a:ext>
            </a:extLst>
          </p:cNvPr>
          <p:cNvSpPr/>
          <p:nvPr/>
        </p:nvSpPr>
        <p:spPr>
          <a:xfrm>
            <a:off x="7764129" y="4847694"/>
            <a:ext cx="609600" cy="609600"/>
          </a:xfrm>
          <a:prstGeom prst="ellipse">
            <a:avLst/>
          </a:prstGeom>
          <a:noFill/>
          <a:ln w="38100"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16" name="Oval 15">
            <a:extLst>
              <a:ext uri="{FF2B5EF4-FFF2-40B4-BE49-F238E27FC236}">
                <a16:creationId xmlns:a16="http://schemas.microsoft.com/office/drawing/2014/main" id="{F4F5909E-E9C2-457A-BF5D-BBE691394F2F}"/>
              </a:ext>
            </a:extLst>
          </p:cNvPr>
          <p:cNvSpPr/>
          <p:nvPr/>
        </p:nvSpPr>
        <p:spPr>
          <a:xfrm>
            <a:off x="5486942" y="1773078"/>
            <a:ext cx="609600" cy="609600"/>
          </a:xfrm>
          <a:prstGeom prst="ellipse">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17" name="Arrow: Pentagon 16">
            <a:extLst>
              <a:ext uri="{FF2B5EF4-FFF2-40B4-BE49-F238E27FC236}">
                <a16:creationId xmlns:a16="http://schemas.microsoft.com/office/drawing/2014/main" id="{3403FAF5-2072-4FA2-9224-F1ACF2B8CAF2}"/>
              </a:ext>
            </a:extLst>
          </p:cNvPr>
          <p:cNvSpPr/>
          <p:nvPr/>
        </p:nvSpPr>
        <p:spPr>
          <a:xfrm rot="-5400000">
            <a:off x="5357059" y="2499958"/>
            <a:ext cx="838200" cy="685800"/>
          </a:xfrm>
          <a:prstGeom prst="homePlat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1129F16-2DCF-4B20-95A0-41B512070DD9}"/>
              </a:ext>
            </a:extLst>
          </p:cNvPr>
          <p:cNvSpPr/>
          <p:nvPr/>
        </p:nvSpPr>
        <p:spPr>
          <a:xfrm>
            <a:off x="10000224" y="1792896"/>
            <a:ext cx="641925" cy="609600"/>
          </a:xfrm>
          <a:prstGeom prst="ellipse">
            <a:avLst/>
          </a:prstGeom>
          <a:noFill/>
          <a:ln w="381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20" name="Arrow: Pentagon 19">
            <a:extLst>
              <a:ext uri="{FF2B5EF4-FFF2-40B4-BE49-F238E27FC236}">
                <a16:creationId xmlns:a16="http://schemas.microsoft.com/office/drawing/2014/main" id="{2D22E76D-FB1F-4AF4-BBE2-53043A371E9A}"/>
              </a:ext>
            </a:extLst>
          </p:cNvPr>
          <p:cNvSpPr/>
          <p:nvPr/>
        </p:nvSpPr>
        <p:spPr>
          <a:xfrm rot="-5400000">
            <a:off x="9895128" y="2499958"/>
            <a:ext cx="838200" cy="685800"/>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E5F7C824-6117-4543-84ED-319D0EF501DA}"/>
              </a:ext>
            </a:extLst>
          </p:cNvPr>
          <p:cNvSpPr/>
          <p:nvPr/>
        </p:nvSpPr>
        <p:spPr>
          <a:xfrm rot="5400000">
            <a:off x="10077889" y="3092619"/>
            <a:ext cx="3404720" cy="60960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dirty="0"/>
              <a:t>Progress &amp; Improvement</a:t>
            </a:r>
          </a:p>
        </p:txBody>
      </p:sp>
      <p:pic>
        <p:nvPicPr>
          <p:cNvPr id="23" name="Graphic 22" descr="Family with two children">
            <a:extLst>
              <a:ext uri="{FF2B5EF4-FFF2-40B4-BE49-F238E27FC236}">
                <a16:creationId xmlns:a16="http://schemas.microsoft.com/office/drawing/2014/main" id="{EDE145A7-E9B7-41A1-B8E5-C79BFDE6CF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2864" y="1798996"/>
            <a:ext cx="381000" cy="533400"/>
          </a:xfrm>
          <a:prstGeom prst="rect">
            <a:avLst/>
          </a:prstGeom>
        </p:spPr>
      </p:pic>
      <p:pic>
        <p:nvPicPr>
          <p:cNvPr id="25" name="Graphic 24" descr="Target Audience">
            <a:extLst>
              <a:ext uri="{FF2B5EF4-FFF2-40B4-BE49-F238E27FC236}">
                <a16:creationId xmlns:a16="http://schemas.microsoft.com/office/drawing/2014/main" id="{6531745D-8D1E-4242-9381-8C95C58781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732" y="1850046"/>
            <a:ext cx="495300" cy="495300"/>
          </a:xfrm>
          <a:prstGeom prst="rect">
            <a:avLst/>
          </a:prstGeom>
        </p:spPr>
      </p:pic>
      <p:pic>
        <p:nvPicPr>
          <p:cNvPr id="27" name="Graphic 26" descr="Hourglass">
            <a:extLst>
              <a:ext uri="{FF2B5EF4-FFF2-40B4-BE49-F238E27FC236}">
                <a16:creationId xmlns:a16="http://schemas.microsoft.com/office/drawing/2014/main" id="{2AE53FD8-0A8A-4A6D-BCCE-5B31F72A37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23109" y="4960929"/>
            <a:ext cx="458610" cy="458610"/>
          </a:xfrm>
          <a:prstGeom prst="rect">
            <a:avLst/>
          </a:prstGeom>
        </p:spPr>
      </p:pic>
      <p:pic>
        <p:nvPicPr>
          <p:cNvPr id="31" name="Graphic 30" descr="Checklist">
            <a:extLst>
              <a:ext uri="{FF2B5EF4-FFF2-40B4-BE49-F238E27FC236}">
                <a16:creationId xmlns:a16="http://schemas.microsoft.com/office/drawing/2014/main" id="{A4C989E4-30D8-4717-B42D-116ADDAAE8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42878" y="4917052"/>
            <a:ext cx="470884" cy="470884"/>
          </a:xfrm>
          <a:prstGeom prst="rect">
            <a:avLst/>
          </a:prstGeom>
        </p:spPr>
      </p:pic>
      <p:pic>
        <p:nvPicPr>
          <p:cNvPr id="33" name="Graphic 32" descr="Business Growth">
            <a:extLst>
              <a:ext uri="{FF2B5EF4-FFF2-40B4-BE49-F238E27FC236}">
                <a16:creationId xmlns:a16="http://schemas.microsoft.com/office/drawing/2014/main" id="{0757F228-2209-47D6-A6AC-4B135F90DA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10548" y="1897160"/>
            <a:ext cx="457200" cy="457200"/>
          </a:xfrm>
          <a:prstGeom prst="rect">
            <a:avLst/>
          </a:prstGeom>
        </p:spPr>
      </p:pic>
      <p:sp>
        <p:nvSpPr>
          <p:cNvPr id="35" name="Rectangle 34">
            <a:extLst>
              <a:ext uri="{FF2B5EF4-FFF2-40B4-BE49-F238E27FC236}">
                <a16:creationId xmlns:a16="http://schemas.microsoft.com/office/drawing/2014/main" id="{5E1EE7C9-44BE-4A52-BD2A-1334C809C8CE}"/>
              </a:ext>
            </a:extLst>
          </p:cNvPr>
          <p:cNvSpPr/>
          <p:nvPr/>
        </p:nvSpPr>
        <p:spPr>
          <a:xfrm>
            <a:off x="-22498" y="4576487"/>
            <a:ext cx="2358188" cy="1354217"/>
          </a:xfrm>
          <a:prstGeom prst="rect">
            <a:avLst/>
          </a:prstGeom>
        </p:spPr>
        <p:txBody>
          <a:bodyPr wrap="square">
            <a:spAutoFit/>
          </a:bodyPr>
          <a:lstStyle/>
          <a:p>
            <a:pPr algn="ctr"/>
            <a:r>
              <a:rPr lang="en-US" sz="1600" dirty="0"/>
              <a:t>95% of all investigations will be initiated within 48 hours or there will be documented good faith efforts to initiate</a:t>
            </a:r>
          </a:p>
        </p:txBody>
      </p:sp>
      <p:sp>
        <p:nvSpPr>
          <p:cNvPr id="36" name="Rectangle 35">
            <a:extLst>
              <a:ext uri="{FF2B5EF4-FFF2-40B4-BE49-F238E27FC236}">
                <a16:creationId xmlns:a16="http://schemas.microsoft.com/office/drawing/2014/main" id="{3CE941D6-E8DF-4F42-81FD-C083B1031647}"/>
              </a:ext>
            </a:extLst>
          </p:cNvPr>
          <p:cNvSpPr/>
          <p:nvPr/>
        </p:nvSpPr>
        <p:spPr>
          <a:xfrm>
            <a:off x="2355426" y="1465213"/>
            <a:ext cx="2438907" cy="1323439"/>
          </a:xfrm>
          <a:prstGeom prst="rect">
            <a:avLst/>
          </a:prstGeom>
          <a:ln>
            <a:noFill/>
          </a:ln>
        </p:spPr>
        <p:txBody>
          <a:bodyPr wrap="square">
            <a:spAutoFit/>
          </a:bodyPr>
          <a:lstStyle/>
          <a:p>
            <a:pPr algn="ctr"/>
            <a:r>
              <a:rPr lang="en-US" sz="1600" dirty="0"/>
              <a:t>90% of investigations will be completed and a final report of findings shall be entered in FACES within 35 days</a:t>
            </a:r>
          </a:p>
        </p:txBody>
      </p:sp>
      <p:sp>
        <p:nvSpPr>
          <p:cNvPr id="37" name="Rectangle 36">
            <a:extLst>
              <a:ext uri="{FF2B5EF4-FFF2-40B4-BE49-F238E27FC236}">
                <a16:creationId xmlns:a16="http://schemas.microsoft.com/office/drawing/2014/main" id="{D0592751-CA28-4234-9B26-13566782DE4F}"/>
              </a:ext>
            </a:extLst>
          </p:cNvPr>
          <p:cNvSpPr/>
          <p:nvPr/>
        </p:nvSpPr>
        <p:spPr>
          <a:xfrm>
            <a:off x="4689467" y="4567719"/>
            <a:ext cx="2173385" cy="1323439"/>
          </a:xfrm>
          <a:prstGeom prst="rect">
            <a:avLst/>
          </a:prstGeom>
        </p:spPr>
        <p:txBody>
          <a:bodyPr wrap="square">
            <a:spAutoFit/>
          </a:bodyPr>
          <a:lstStyle/>
          <a:p>
            <a:pPr algn="ctr"/>
            <a:r>
              <a:rPr lang="en-US" sz="1600" dirty="0"/>
              <a:t>90% of investigators and social workers will have caseloads that meet the above caseload requirements</a:t>
            </a:r>
          </a:p>
        </p:txBody>
      </p:sp>
      <p:sp>
        <p:nvSpPr>
          <p:cNvPr id="38" name="Rectangle 37">
            <a:extLst>
              <a:ext uri="{FF2B5EF4-FFF2-40B4-BE49-F238E27FC236}">
                <a16:creationId xmlns:a16="http://schemas.microsoft.com/office/drawing/2014/main" id="{808F6CE2-85D1-4E6F-BBD6-935CF039EC7E}"/>
              </a:ext>
            </a:extLst>
          </p:cNvPr>
          <p:cNvSpPr/>
          <p:nvPr/>
        </p:nvSpPr>
        <p:spPr>
          <a:xfrm>
            <a:off x="6928347" y="1218992"/>
            <a:ext cx="2135089" cy="1569660"/>
          </a:xfrm>
          <a:prstGeom prst="rect">
            <a:avLst/>
          </a:prstGeom>
        </p:spPr>
        <p:txBody>
          <a:bodyPr wrap="square">
            <a:spAutoFit/>
          </a:bodyPr>
          <a:lstStyle/>
          <a:p>
            <a:pPr algn="ctr"/>
            <a:r>
              <a:rPr lang="en-US" sz="1600" dirty="0"/>
              <a:t>80% of investigations will be of acceptable quality as measured by a qualitative review and verified by the Monitor</a:t>
            </a:r>
          </a:p>
        </p:txBody>
      </p:sp>
      <p:sp>
        <p:nvSpPr>
          <p:cNvPr id="39" name="Rectangle 38">
            <a:extLst>
              <a:ext uri="{FF2B5EF4-FFF2-40B4-BE49-F238E27FC236}">
                <a16:creationId xmlns:a16="http://schemas.microsoft.com/office/drawing/2014/main" id="{4B60E953-3B3B-474D-9E13-0C3181B2DD53}"/>
              </a:ext>
            </a:extLst>
          </p:cNvPr>
          <p:cNvSpPr/>
          <p:nvPr/>
        </p:nvSpPr>
        <p:spPr>
          <a:xfrm>
            <a:off x="9164332" y="4567719"/>
            <a:ext cx="2148189" cy="1569660"/>
          </a:xfrm>
          <a:prstGeom prst="rect">
            <a:avLst/>
          </a:prstGeom>
        </p:spPr>
        <p:txBody>
          <a:bodyPr wrap="square">
            <a:spAutoFit/>
          </a:bodyPr>
          <a:lstStyle/>
          <a:p>
            <a:pPr algn="ctr"/>
            <a:r>
              <a:rPr lang="en-US" sz="1600" dirty="0"/>
              <a:t>80% of the in-home sample will have an acceptable rating on  two QSR indicators: Supportive Services and Safe Case Closure</a:t>
            </a:r>
          </a:p>
        </p:txBody>
      </p:sp>
      <p:sp>
        <p:nvSpPr>
          <p:cNvPr id="40" name="TextBox 39">
            <a:extLst>
              <a:ext uri="{FF2B5EF4-FFF2-40B4-BE49-F238E27FC236}">
                <a16:creationId xmlns:a16="http://schemas.microsoft.com/office/drawing/2014/main" id="{B0326E9B-054A-40AF-96DF-37E90FBA3FBC}"/>
              </a:ext>
            </a:extLst>
          </p:cNvPr>
          <p:cNvSpPr txBox="1"/>
          <p:nvPr/>
        </p:nvSpPr>
        <p:spPr>
          <a:xfrm>
            <a:off x="1524000" y="480673"/>
            <a:ext cx="9144000" cy="584775"/>
          </a:xfrm>
          <a:prstGeom prst="rect">
            <a:avLst/>
          </a:prstGeom>
          <a:noFill/>
          <a:ln>
            <a:noFill/>
          </a:ln>
        </p:spPr>
        <p:txBody>
          <a:bodyPr wrap="square" rtlCol="0">
            <a:spAutoFit/>
          </a:bodyPr>
          <a:lstStyle/>
          <a:p>
            <a:pPr algn="ctr"/>
            <a:r>
              <a:rPr lang="en-US" sz="3200" b="1" dirty="0"/>
              <a:t>Entry Services Priorities</a:t>
            </a:r>
          </a:p>
        </p:txBody>
      </p:sp>
      <p:sp>
        <p:nvSpPr>
          <p:cNvPr id="42" name="Slide Number Placeholder 41">
            <a:extLst>
              <a:ext uri="{FF2B5EF4-FFF2-40B4-BE49-F238E27FC236}">
                <a16:creationId xmlns:a16="http://schemas.microsoft.com/office/drawing/2014/main" id="{742A5883-F9B6-4794-8581-D710561C40EC}"/>
              </a:ext>
            </a:extLst>
          </p:cNvPr>
          <p:cNvSpPr>
            <a:spLocks noGrp="1"/>
          </p:cNvSpPr>
          <p:nvPr>
            <p:ph type="sldNum" sz="quarter" idx="12"/>
          </p:nvPr>
        </p:nvSpPr>
        <p:spPr/>
        <p:txBody>
          <a:bodyPr/>
          <a:lstStyle/>
          <a:p>
            <a:fld id="{8BD73833-7E69-4D4C-80C5-E74A7447C8F0}" type="slidenum">
              <a:rPr lang="en-US" smtClean="0"/>
              <a:t>19</a:t>
            </a:fld>
            <a:endParaRPr lang="en-US" dirty="0"/>
          </a:p>
        </p:txBody>
      </p:sp>
      <p:sp>
        <p:nvSpPr>
          <p:cNvPr id="30" name="Rectangle 29">
            <a:extLst>
              <a:ext uri="{FF2B5EF4-FFF2-40B4-BE49-F238E27FC236}">
                <a16:creationId xmlns:a16="http://schemas.microsoft.com/office/drawing/2014/main" id="{63FD9D80-A73E-4EAB-BA6B-CBC910834F72}"/>
              </a:ext>
            </a:extLst>
          </p:cNvPr>
          <p:cNvSpPr/>
          <p:nvPr/>
        </p:nvSpPr>
        <p:spPr>
          <a:xfrm>
            <a:off x="2420921" y="2772858"/>
            <a:ext cx="2173385" cy="17526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Timely Closures</a:t>
            </a:r>
          </a:p>
        </p:txBody>
      </p:sp>
      <p:sp>
        <p:nvSpPr>
          <p:cNvPr id="32" name="Rectangle 31">
            <a:extLst>
              <a:ext uri="{FF2B5EF4-FFF2-40B4-BE49-F238E27FC236}">
                <a16:creationId xmlns:a16="http://schemas.microsoft.com/office/drawing/2014/main" id="{8C374DA2-52C5-4949-B41F-F279F971179B}"/>
              </a:ext>
            </a:extLst>
          </p:cNvPr>
          <p:cNvSpPr/>
          <p:nvPr/>
        </p:nvSpPr>
        <p:spPr>
          <a:xfrm>
            <a:off x="4689467" y="2755137"/>
            <a:ext cx="2173385" cy="1752600"/>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Caseloads</a:t>
            </a:r>
          </a:p>
        </p:txBody>
      </p:sp>
      <p:sp>
        <p:nvSpPr>
          <p:cNvPr id="34" name="Rectangle 33">
            <a:extLst>
              <a:ext uri="{FF2B5EF4-FFF2-40B4-BE49-F238E27FC236}">
                <a16:creationId xmlns:a16="http://schemas.microsoft.com/office/drawing/2014/main" id="{54AE0125-5E80-4F98-B13B-B9268F2E2562}"/>
              </a:ext>
            </a:extLst>
          </p:cNvPr>
          <p:cNvSpPr/>
          <p:nvPr/>
        </p:nvSpPr>
        <p:spPr>
          <a:xfrm>
            <a:off x="6958013" y="2772857"/>
            <a:ext cx="2173385" cy="1752600"/>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Acceptable Investigations</a:t>
            </a:r>
          </a:p>
        </p:txBody>
      </p:sp>
      <p:sp>
        <p:nvSpPr>
          <p:cNvPr id="41" name="Rectangle 40">
            <a:extLst>
              <a:ext uri="{FF2B5EF4-FFF2-40B4-BE49-F238E27FC236}">
                <a16:creationId xmlns:a16="http://schemas.microsoft.com/office/drawing/2014/main" id="{BD9B5092-4B56-453C-AB64-1EF174C9E458}"/>
              </a:ext>
            </a:extLst>
          </p:cNvPr>
          <p:cNvSpPr/>
          <p:nvPr/>
        </p:nvSpPr>
        <p:spPr>
          <a:xfrm>
            <a:off x="9213992" y="2772857"/>
            <a:ext cx="2173385" cy="1752600"/>
          </a:xfrm>
          <a:prstGeom prst="rect">
            <a:avLst/>
          </a:prstGeom>
          <a:solidFill>
            <a:srgbClr val="7030A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Quality Service Reviews</a:t>
            </a:r>
          </a:p>
        </p:txBody>
      </p:sp>
    </p:spTree>
    <p:extLst>
      <p:ext uri="{BB962C8B-B14F-4D97-AF65-F5344CB8AC3E}">
        <p14:creationId xmlns:p14="http://schemas.microsoft.com/office/powerpoint/2010/main" val="759811634"/>
      </p:ext>
    </p:extLst>
  </p:cSld>
  <p:clrMapOvr>
    <a:masterClrMapping/>
  </p:clrMapOvr>
  <p:transition spd="slow" advClick="0">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0" y="960196"/>
            <a:ext cx="10883900" cy="707886"/>
          </a:xfrm>
        </p:spPr>
        <p:txBody>
          <a:bodyPr/>
          <a:lstStyle/>
          <a:p>
            <a:r>
              <a:rPr lang="en-US" sz="4000" b="1" dirty="0">
                <a:solidFill>
                  <a:schemeClr val="tx2"/>
                </a:solidFill>
                <a:latin typeface="Verdana" panose="020B0604030504040204" pitchFamily="34" charset="0"/>
                <a:ea typeface="Verdana" panose="020B0604030504040204" pitchFamily="34" charset="0"/>
              </a:rPr>
              <a:t>Overview</a:t>
            </a:r>
          </a:p>
        </p:txBody>
      </p:sp>
      <p:sp>
        <p:nvSpPr>
          <p:cNvPr id="5" name="Content Placeholder 2">
            <a:extLst>
              <a:ext uri="{FF2B5EF4-FFF2-40B4-BE49-F238E27FC236}">
                <a16:creationId xmlns:a16="http://schemas.microsoft.com/office/drawing/2014/main" id="{92BD2EAF-F9BD-41AA-85F0-0C697539D1AE}"/>
              </a:ext>
            </a:extLst>
          </p:cNvPr>
          <p:cNvSpPr>
            <a:spLocks noGrp="1"/>
          </p:cNvSpPr>
          <p:nvPr>
            <p:ph idx="1"/>
          </p:nvPr>
        </p:nvSpPr>
        <p:spPr>
          <a:xfrm>
            <a:off x="1162050" y="1910772"/>
            <a:ext cx="10178739" cy="4357825"/>
          </a:xfrm>
        </p:spPr>
        <p:txBody>
          <a:bodyPr>
            <a:normAutofit/>
          </a:bodyPr>
          <a:lstStyle/>
          <a:p>
            <a:pPr>
              <a:buFont typeface="Wingdings" panose="05000000000000000000" pitchFamily="2" charset="2"/>
              <a:buChar char="§"/>
            </a:pPr>
            <a:r>
              <a:rPr lang="en-US" sz="2900" dirty="0">
                <a:latin typeface="Verdana" panose="020B0604030504040204" pitchFamily="34" charset="0"/>
                <a:ea typeface="Verdana" panose="020B0604030504040204" pitchFamily="34" charset="0"/>
              </a:rPr>
              <a:t>Welcome &amp; CFSA Overview </a:t>
            </a:r>
          </a:p>
          <a:p>
            <a:pPr>
              <a:buFont typeface="Wingdings" panose="05000000000000000000" pitchFamily="2" charset="2"/>
              <a:buChar char="§"/>
            </a:pPr>
            <a:r>
              <a:rPr lang="en-US" sz="2900" dirty="0">
                <a:latin typeface="Verdana" panose="020B0604030504040204" pitchFamily="34" charset="0"/>
                <a:ea typeface="Verdana" panose="020B0604030504040204" pitchFamily="34" charset="0"/>
              </a:rPr>
              <a:t>Prevention Services: Family First &amp; Families First </a:t>
            </a:r>
          </a:p>
          <a:p>
            <a:pPr>
              <a:buFont typeface="Wingdings" panose="05000000000000000000" pitchFamily="2" charset="2"/>
              <a:buChar char="§"/>
            </a:pPr>
            <a:r>
              <a:rPr lang="en-US" sz="2900" dirty="0">
                <a:latin typeface="Verdana" panose="020B0604030504040204" pitchFamily="34" charset="0"/>
                <a:ea typeface="Verdana" panose="020B0604030504040204" pitchFamily="34" charset="0"/>
              </a:rPr>
              <a:t>Entry Services Data</a:t>
            </a:r>
          </a:p>
          <a:p>
            <a:pPr>
              <a:buFont typeface="Wingdings" panose="05000000000000000000" pitchFamily="2" charset="2"/>
              <a:buChar char="§"/>
            </a:pPr>
            <a:r>
              <a:rPr lang="en-US" sz="2900" dirty="0">
                <a:latin typeface="Verdana" panose="020B0604030504040204" pitchFamily="34" charset="0"/>
                <a:ea typeface="Verdana" panose="020B0604030504040204" pitchFamily="34" charset="0"/>
              </a:rPr>
              <a:t>CFSA Data Dashboard </a:t>
            </a:r>
          </a:p>
          <a:p>
            <a:pPr>
              <a:buFont typeface="Wingdings" panose="05000000000000000000" pitchFamily="2" charset="2"/>
              <a:buChar char="§"/>
            </a:pPr>
            <a:r>
              <a:rPr lang="en-US" sz="2900" dirty="0">
                <a:latin typeface="Verdana" panose="020B0604030504040204" pitchFamily="34" charset="0"/>
                <a:ea typeface="Verdana" panose="020B0604030504040204" pitchFamily="34" charset="0"/>
              </a:rPr>
              <a:t>Policy Update</a:t>
            </a:r>
          </a:p>
          <a:p>
            <a:pPr>
              <a:buFont typeface="Wingdings" panose="05000000000000000000" pitchFamily="2" charset="2"/>
              <a:buChar char="§"/>
            </a:pPr>
            <a:r>
              <a:rPr lang="en-US" sz="2900" dirty="0">
                <a:latin typeface="Verdana" panose="020B0604030504040204" pitchFamily="34" charset="0"/>
                <a:ea typeface="Verdana" panose="020B0604030504040204" pitchFamily="34" charset="0"/>
              </a:rPr>
              <a:t>Poster Themes </a:t>
            </a:r>
          </a:p>
          <a:p>
            <a:pPr>
              <a:buFont typeface="Wingdings" panose="05000000000000000000" pitchFamily="2" charset="2"/>
              <a:buChar char="§"/>
            </a:pPr>
            <a:r>
              <a:rPr lang="en-US" sz="2900" dirty="0">
                <a:latin typeface="Verdana" panose="020B0604030504040204" pitchFamily="34" charset="0"/>
                <a:ea typeface="Verdana" panose="020B0604030504040204" pitchFamily="34" charset="0"/>
              </a:rPr>
              <a:t>Wrap-Up</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64138983"/>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BB94F3-C67C-4826-BDD1-FEBCD1F90A0E}" type="slidenum">
              <a:rPr lang="en-US" smtClean="0"/>
              <a:pPr/>
              <a:t>20</a:t>
            </a:fld>
            <a:endParaRPr lang="en-US" dirty="0"/>
          </a:p>
        </p:txBody>
      </p:sp>
      <p:graphicFrame>
        <p:nvGraphicFramePr>
          <p:cNvPr id="7" name="Diagram 6"/>
          <p:cNvGraphicFramePr/>
          <p:nvPr/>
        </p:nvGraphicFramePr>
        <p:xfrm>
          <a:off x="6767052" y="1412339"/>
          <a:ext cx="5051322" cy="4708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65472" y="1181506"/>
            <a:ext cx="6626942" cy="5170646"/>
          </a:xfrm>
          <a:prstGeom prst="rect">
            <a:avLst/>
          </a:prstGeom>
          <a:noFill/>
        </p:spPr>
        <p:txBody>
          <a:bodyPr wrap="square" rtlCol="0">
            <a:spAutoFit/>
          </a:bodyPr>
          <a:lstStyle/>
          <a:p>
            <a:pPr marL="285750" indent="-285750">
              <a:buFont typeface="Arial" panose="020B0604020202020204" pitchFamily="34" charset="0"/>
              <a:buChar char="•"/>
            </a:pPr>
            <a:r>
              <a:rPr lang="en-US" sz="2200" dirty="0"/>
              <a:t>Marry Practice and Data</a:t>
            </a:r>
            <a:br>
              <a:rPr lang="en-US" sz="2200" dirty="0"/>
            </a:br>
            <a:endParaRPr lang="en-US" sz="2200" dirty="0"/>
          </a:p>
          <a:p>
            <a:pPr marL="285750" indent="-285750">
              <a:buFont typeface="Arial" panose="020B0604020202020204" pitchFamily="34" charset="0"/>
              <a:buChar char="•"/>
            </a:pPr>
            <a:r>
              <a:rPr lang="en-US" sz="2200" dirty="0"/>
              <a:t>Develop an internal and sustainable CQI process</a:t>
            </a:r>
            <a:br>
              <a:rPr lang="en-US" sz="2200" dirty="0"/>
            </a:br>
            <a:endParaRPr lang="en-US" sz="2200" dirty="0"/>
          </a:p>
          <a:p>
            <a:pPr marL="285750" indent="-285750">
              <a:buFont typeface="Arial" panose="020B0604020202020204" pitchFamily="34" charset="0"/>
              <a:buChar char="•"/>
            </a:pPr>
            <a:r>
              <a:rPr lang="en-US" sz="2200" dirty="0"/>
              <a:t>Collaboratively develop strategies to enhance practice and operations</a:t>
            </a:r>
            <a:br>
              <a:rPr lang="en-US" sz="2200" dirty="0"/>
            </a:br>
            <a:endParaRPr lang="en-US" sz="2200" dirty="0"/>
          </a:p>
          <a:p>
            <a:pPr marL="285750" indent="-285750">
              <a:buFont typeface="Arial" panose="020B0604020202020204" pitchFamily="34" charset="0"/>
              <a:buChar char="•"/>
            </a:pPr>
            <a:r>
              <a:rPr lang="en-US" sz="2200" dirty="0"/>
              <a:t>Utilize quantitative and qualitative information to support practice; prioritizing safety</a:t>
            </a:r>
            <a:br>
              <a:rPr lang="en-US" sz="2200" dirty="0"/>
            </a:br>
            <a:endParaRPr lang="en-US" sz="2200" dirty="0"/>
          </a:p>
          <a:p>
            <a:pPr marL="285750" indent="-285750">
              <a:buFont typeface="Arial" panose="020B0604020202020204" pitchFamily="34" charset="0"/>
              <a:buChar char="•"/>
            </a:pPr>
            <a:r>
              <a:rPr lang="en-US" sz="2200" dirty="0"/>
              <a:t>Increase Accountability</a:t>
            </a:r>
            <a:br>
              <a:rPr lang="en-US" sz="2200" dirty="0"/>
            </a:br>
            <a:endParaRPr lang="en-US" sz="2200" dirty="0"/>
          </a:p>
          <a:p>
            <a:pPr marL="285750" indent="-285750">
              <a:buFont typeface="Arial" panose="020B0604020202020204" pitchFamily="34" charset="0"/>
              <a:buChar char="•"/>
            </a:pPr>
            <a:r>
              <a:rPr lang="en-US" sz="2200" dirty="0"/>
              <a:t>Increase Performance</a:t>
            </a:r>
            <a:br>
              <a:rPr lang="en-US" sz="2200" dirty="0"/>
            </a:br>
            <a:endParaRPr lang="en-US" sz="2200" dirty="0"/>
          </a:p>
          <a:p>
            <a:pPr marL="285750" indent="-285750">
              <a:buFont typeface="Arial" panose="020B0604020202020204" pitchFamily="34" charset="0"/>
              <a:buChar char="•"/>
            </a:pPr>
            <a:r>
              <a:rPr lang="en-US" sz="2200" dirty="0"/>
              <a:t>Shift organizational culture</a:t>
            </a:r>
            <a:endParaRPr lang="en-US" sz="2200" dirty="0">
              <a:solidFill>
                <a:schemeClr val="tx2"/>
              </a:solidFill>
            </a:endParaRPr>
          </a:p>
        </p:txBody>
      </p:sp>
      <p:sp>
        <p:nvSpPr>
          <p:cNvPr id="9" name="TextBox 8"/>
          <p:cNvSpPr txBox="1"/>
          <p:nvPr/>
        </p:nvSpPr>
        <p:spPr>
          <a:xfrm>
            <a:off x="0" y="304801"/>
            <a:ext cx="12192000" cy="646331"/>
          </a:xfrm>
          <a:prstGeom prst="rect">
            <a:avLst/>
          </a:prstGeom>
          <a:noFill/>
        </p:spPr>
        <p:txBody>
          <a:bodyPr wrap="square" rtlCol="0">
            <a:spAutoFit/>
          </a:bodyPr>
          <a:lstStyle/>
          <a:p>
            <a:pPr algn="ctr"/>
            <a:r>
              <a:rPr lang="en-US" sz="3600" b="1" dirty="0">
                <a:latin typeface="+mj-lt"/>
              </a:rPr>
              <a:t>Entry Services Strategies &amp; Goals</a:t>
            </a:r>
          </a:p>
        </p:txBody>
      </p:sp>
    </p:spTree>
    <p:extLst>
      <p:ext uri="{BB962C8B-B14F-4D97-AF65-F5344CB8AC3E}">
        <p14:creationId xmlns:p14="http://schemas.microsoft.com/office/powerpoint/2010/main" val="3439094253"/>
      </p:ext>
    </p:extLst>
  </p:cSld>
  <p:clrMapOvr>
    <a:masterClrMapping/>
  </p:clrMapOvr>
  <p:transition spd="slow" advClick="0">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A2CBA4-21DA-4E95-85C1-BBCA1D059BA3}"/>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
        <p:nvSpPr>
          <p:cNvPr id="2" name="Title 1">
            <a:extLst>
              <a:ext uri="{FF2B5EF4-FFF2-40B4-BE49-F238E27FC236}">
                <a16:creationId xmlns:a16="http://schemas.microsoft.com/office/drawing/2014/main" id="{99DAA124-41BD-4997-86DC-7865337CC8DF}"/>
              </a:ext>
            </a:extLst>
          </p:cNvPr>
          <p:cNvSpPr>
            <a:spLocks noGrp="1"/>
          </p:cNvSpPr>
          <p:nvPr>
            <p:ph type="title" idx="4294967295"/>
          </p:nvPr>
        </p:nvSpPr>
        <p:spPr>
          <a:xfrm>
            <a:off x="2133600" y="287338"/>
            <a:ext cx="10058400" cy="1449387"/>
          </a:xfrm>
          <a:noFill/>
        </p:spPr>
        <p:txBody>
          <a:bodyPr>
            <a:normAutofit/>
          </a:bodyPr>
          <a:lstStyle/>
          <a:p>
            <a:pPr algn="ctr"/>
            <a:r>
              <a:rPr lang="en-US" sz="3200" b="1" dirty="0">
                <a:solidFill>
                  <a:schemeClr val="tx1"/>
                </a:solidFill>
              </a:rPr>
              <a:t>The Framework</a:t>
            </a:r>
          </a:p>
        </p:txBody>
      </p:sp>
      <p:pic>
        <p:nvPicPr>
          <p:cNvPr id="5" name="Picture 4">
            <a:extLst>
              <a:ext uri="{FF2B5EF4-FFF2-40B4-BE49-F238E27FC236}">
                <a16:creationId xmlns:a16="http://schemas.microsoft.com/office/drawing/2014/main" id="{3CD04151-6E8E-474D-BD0A-D0197C9D94E5}"/>
              </a:ext>
            </a:extLst>
          </p:cNvPr>
          <p:cNvPicPr>
            <a:picLocks noChangeAspect="1"/>
          </p:cNvPicPr>
          <p:nvPr/>
        </p:nvPicPr>
        <p:blipFill>
          <a:blip r:embed="rId3"/>
          <a:stretch>
            <a:fillRect/>
          </a:stretch>
        </p:blipFill>
        <p:spPr>
          <a:xfrm>
            <a:off x="606392" y="1012031"/>
            <a:ext cx="11174930" cy="5363582"/>
          </a:xfrm>
          <a:prstGeom prst="rect">
            <a:avLst/>
          </a:prstGeom>
          <a:ln>
            <a:noFill/>
          </a:ln>
        </p:spPr>
      </p:pic>
      <p:sp>
        <p:nvSpPr>
          <p:cNvPr id="6" name="Left-Right Arrow 7">
            <a:extLst>
              <a:ext uri="{FF2B5EF4-FFF2-40B4-BE49-F238E27FC236}">
                <a16:creationId xmlns:a16="http://schemas.microsoft.com/office/drawing/2014/main" id="{174CF115-21A7-4DC7-B435-B12E03664EE2}"/>
              </a:ext>
            </a:extLst>
          </p:cNvPr>
          <p:cNvSpPr/>
          <p:nvPr/>
        </p:nvSpPr>
        <p:spPr>
          <a:xfrm>
            <a:off x="4025365" y="3198522"/>
            <a:ext cx="4186989" cy="990600"/>
          </a:xfrm>
          <a:prstGeom prst="leftRightArrow">
            <a:avLst/>
          </a:prstGeom>
          <a:solidFill>
            <a:srgbClr val="F79646"/>
          </a:solidFill>
          <a:ln w="44450" cap="flat" cmpd="sng" algn="ctr">
            <a:solidFill>
              <a:sysClr val="window" lastClr="FFFFFF"/>
            </a:solidFill>
            <a:prstDash val="solid"/>
          </a:ln>
          <a:effectLst/>
        </p:spPr>
        <p:txBody>
          <a:bodyPr rtlCol="0" anchor="ctr"/>
          <a:lstStyle/>
          <a:p>
            <a:pPr algn="ctr" defTabSz="914400">
              <a:defRPr/>
            </a:pPr>
            <a:endParaRPr lang="en-US" kern="0" dirty="0">
              <a:solidFill>
                <a:prstClr val="white"/>
              </a:solidFill>
              <a:latin typeface="Arial"/>
            </a:endParaRPr>
          </a:p>
        </p:txBody>
      </p:sp>
      <p:sp>
        <p:nvSpPr>
          <p:cNvPr id="7" name="TextBox 6">
            <a:extLst>
              <a:ext uri="{FF2B5EF4-FFF2-40B4-BE49-F238E27FC236}">
                <a16:creationId xmlns:a16="http://schemas.microsoft.com/office/drawing/2014/main" id="{ED4AF4CD-F1BA-4EC0-B409-928F11A5326B}"/>
              </a:ext>
            </a:extLst>
          </p:cNvPr>
          <p:cNvSpPr txBox="1"/>
          <p:nvPr/>
        </p:nvSpPr>
        <p:spPr>
          <a:xfrm>
            <a:off x="4953000" y="3509517"/>
            <a:ext cx="2286000" cy="369332"/>
          </a:xfrm>
          <a:prstGeom prst="rect">
            <a:avLst/>
          </a:prstGeom>
          <a:noFill/>
        </p:spPr>
        <p:txBody>
          <a:bodyPr wrap="square" rtlCol="0">
            <a:spAutoFit/>
          </a:bodyPr>
          <a:lstStyle/>
          <a:p>
            <a:pPr algn="ctr" defTabSz="914400"/>
            <a:r>
              <a:rPr lang="en-US" b="1" dirty="0">
                <a:solidFill>
                  <a:prstClr val="white"/>
                </a:solidFill>
                <a:latin typeface="Arial"/>
              </a:rPr>
              <a:t>Prevention</a:t>
            </a:r>
          </a:p>
        </p:txBody>
      </p:sp>
      <p:sp>
        <p:nvSpPr>
          <p:cNvPr id="3" name="TextBox 2">
            <a:extLst>
              <a:ext uri="{FF2B5EF4-FFF2-40B4-BE49-F238E27FC236}">
                <a16:creationId xmlns:a16="http://schemas.microsoft.com/office/drawing/2014/main" id="{6EA58FE0-1F86-4A6E-AA07-54CC1354533D}"/>
              </a:ext>
            </a:extLst>
          </p:cNvPr>
          <p:cNvSpPr txBox="1"/>
          <p:nvPr/>
        </p:nvSpPr>
        <p:spPr>
          <a:xfrm>
            <a:off x="606392" y="6110417"/>
            <a:ext cx="5615940" cy="253916"/>
          </a:xfrm>
          <a:prstGeom prst="rect">
            <a:avLst/>
          </a:prstGeom>
          <a:noFill/>
        </p:spPr>
        <p:txBody>
          <a:bodyPr wrap="square" rtlCol="0">
            <a:spAutoFit/>
          </a:bodyPr>
          <a:lstStyle/>
          <a:p>
            <a:r>
              <a:rPr lang="en-US" sz="1050" dirty="0"/>
              <a:t>Weekly meetings include PA, PMs, SSWs &amp; Data Analyst</a:t>
            </a:r>
          </a:p>
        </p:txBody>
      </p:sp>
      <p:sp>
        <p:nvSpPr>
          <p:cNvPr id="8" name="TextBox 7">
            <a:extLst>
              <a:ext uri="{FF2B5EF4-FFF2-40B4-BE49-F238E27FC236}">
                <a16:creationId xmlns:a16="http://schemas.microsoft.com/office/drawing/2014/main" id="{84EDBAD6-8183-42A9-B5F6-6733CCDB91E0}"/>
              </a:ext>
            </a:extLst>
          </p:cNvPr>
          <p:cNvSpPr txBox="1"/>
          <p:nvPr/>
        </p:nvSpPr>
        <p:spPr>
          <a:xfrm>
            <a:off x="0" y="287338"/>
            <a:ext cx="12192000" cy="646331"/>
          </a:xfrm>
          <a:prstGeom prst="rect">
            <a:avLst/>
          </a:prstGeom>
          <a:noFill/>
        </p:spPr>
        <p:txBody>
          <a:bodyPr wrap="square" rtlCol="0">
            <a:spAutoFit/>
          </a:bodyPr>
          <a:lstStyle/>
          <a:p>
            <a:pPr algn="ctr"/>
            <a:r>
              <a:rPr lang="en-US" sz="3600" dirty="0"/>
              <a:t>The Framework</a:t>
            </a:r>
          </a:p>
        </p:txBody>
      </p:sp>
    </p:spTree>
    <p:extLst>
      <p:ext uri="{BB962C8B-B14F-4D97-AF65-F5344CB8AC3E}">
        <p14:creationId xmlns:p14="http://schemas.microsoft.com/office/powerpoint/2010/main" val="3685987491"/>
      </p:ext>
    </p:extLst>
  </p:cSld>
  <p:clrMapOvr>
    <a:masterClrMapping/>
  </p:clrMapOvr>
  <p:transition spd="slow" advClick="0">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39C494C-F726-4DF1-9464-1CBD691A83D8}"/>
              </a:ext>
            </a:extLst>
          </p:cNvPr>
          <p:cNvSpPr txBox="1"/>
          <p:nvPr/>
        </p:nvSpPr>
        <p:spPr>
          <a:xfrm>
            <a:off x="0" y="225161"/>
            <a:ext cx="10915048" cy="707886"/>
          </a:xfrm>
          <a:prstGeom prst="rect">
            <a:avLst/>
          </a:prstGeom>
          <a:solidFill>
            <a:srgbClr val="002060"/>
          </a:solidFill>
          <a:ln>
            <a:solidFill>
              <a:srgbClr val="002060"/>
            </a:solidFill>
          </a:ln>
        </p:spPr>
        <p:txBody>
          <a:bodyPr wrap="square" rtlCol="0">
            <a:spAutoFit/>
          </a:bodyPr>
          <a:lstStyle/>
          <a:p>
            <a:r>
              <a:rPr lang="en-US" sz="4000" b="1" dirty="0">
                <a:solidFill>
                  <a:schemeClr val="bg1"/>
                </a:solidFill>
              </a:rPr>
              <a:t>Timely Initiations</a:t>
            </a:r>
          </a:p>
        </p:txBody>
      </p:sp>
      <p:sp>
        <p:nvSpPr>
          <p:cNvPr id="12" name="TextBox 11">
            <a:extLst>
              <a:ext uri="{FF2B5EF4-FFF2-40B4-BE49-F238E27FC236}">
                <a16:creationId xmlns:a16="http://schemas.microsoft.com/office/drawing/2014/main" id="{54CA86BC-4629-463B-8650-C09DABD13905}"/>
              </a:ext>
            </a:extLst>
          </p:cNvPr>
          <p:cNvSpPr txBox="1"/>
          <p:nvPr/>
        </p:nvSpPr>
        <p:spPr>
          <a:xfrm>
            <a:off x="11031433" y="225161"/>
            <a:ext cx="1066800" cy="707886"/>
          </a:xfrm>
          <a:prstGeom prst="rect">
            <a:avLst/>
          </a:prstGeom>
          <a:solidFill>
            <a:schemeClr val="bg1">
              <a:lumMod val="50000"/>
            </a:schemeClr>
          </a:solidFill>
          <a:ln>
            <a:solidFill>
              <a:schemeClr val="bg1">
                <a:lumMod val="50000"/>
              </a:schemeClr>
            </a:solidFill>
          </a:ln>
        </p:spPr>
        <p:txBody>
          <a:bodyPr wrap="square" rtlCol="0">
            <a:spAutoFit/>
          </a:bodyPr>
          <a:lstStyle/>
          <a:p>
            <a:endParaRPr lang="en-US" sz="4000" dirty="0"/>
          </a:p>
        </p:txBody>
      </p:sp>
      <p:sp>
        <p:nvSpPr>
          <p:cNvPr id="13" name="TextBox 12">
            <a:extLst>
              <a:ext uri="{FF2B5EF4-FFF2-40B4-BE49-F238E27FC236}">
                <a16:creationId xmlns:a16="http://schemas.microsoft.com/office/drawing/2014/main" id="{AE51E07F-50AD-446E-80F7-923B670C511B}"/>
              </a:ext>
            </a:extLst>
          </p:cNvPr>
          <p:cNvSpPr txBox="1"/>
          <p:nvPr/>
        </p:nvSpPr>
        <p:spPr>
          <a:xfrm>
            <a:off x="8849838" y="1341925"/>
            <a:ext cx="3027736" cy="5016758"/>
          </a:xfrm>
          <a:prstGeom prst="rect">
            <a:avLst/>
          </a:prstGeom>
          <a:solidFill>
            <a:schemeClr val="bg1">
              <a:lumMod val="85000"/>
            </a:schemeClr>
          </a:solidFill>
        </p:spPr>
        <p:txBody>
          <a:bodyPr wrap="square" rtlCol="0">
            <a:spAutoFit/>
          </a:bodyPr>
          <a:lstStyle/>
          <a:p>
            <a:pPr algn="ctr"/>
            <a:r>
              <a:rPr lang="en-US" sz="2000" b="1" u="sng" dirty="0"/>
              <a:t>Challenges/Barriers</a:t>
            </a:r>
          </a:p>
          <a:p>
            <a:endParaRPr lang="en-US" sz="2000" dirty="0"/>
          </a:p>
          <a:p>
            <a:pPr marL="171450" indent="-171450">
              <a:buFont typeface="Arial" panose="020B0604020202020204" pitchFamily="34" charset="0"/>
              <a:buChar char="•"/>
            </a:pPr>
            <a:r>
              <a:rPr lang="en-US" sz="2000" dirty="0"/>
              <a:t>Referrals assigned after Good Faith Efforts (GFE) expired</a:t>
            </a:r>
            <a:br>
              <a:rPr lang="en-US" sz="2000" dirty="0"/>
            </a:br>
            <a:endParaRPr lang="en-US" sz="2000" dirty="0"/>
          </a:p>
          <a:p>
            <a:pPr marL="171450" indent="-171450">
              <a:buFont typeface="Arial" panose="020B0604020202020204" pitchFamily="34" charset="0"/>
              <a:buChar char="•"/>
            </a:pPr>
            <a:r>
              <a:rPr lang="en-US" sz="2000" dirty="0"/>
              <a:t>Referrals scheduled to initiate during the weekends are not initiated</a:t>
            </a:r>
            <a:br>
              <a:rPr lang="en-US" sz="2000" dirty="0"/>
            </a:br>
            <a:endParaRPr lang="en-US" sz="2000" dirty="0"/>
          </a:p>
          <a:p>
            <a:pPr marL="171450" indent="-171450">
              <a:buFont typeface="Arial" panose="020B0604020202020204" pitchFamily="34" charset="0"/>
              <a:buChar char="•"/>
            </a:pPr>
            <a:r>
              <a:rPr lang="en-US" sz="2000" dirty="0"/>
              <a:t>2</a:t>
            </a:r>
            <a:r>
              <a:rPr lang="en-US" sz="2000" baseline="30000" dirty="0"/>
              <a:t>nd</a:t>
            </a:r>
            <a:r>
              <a:rPr lang="en-US" sz="2000" dirty="0"/>
              <a:t> home visit or school visit is not attempted</a:t>
            </a:r>
            <a:br>
              <a:rPr lang="en-US" sz="2000" dirty="0"/>
            </a:br>
            <a:endParaRPr lang="en-US" sz="2000" dirty="0"/>
          </a:p>
          <a:p>
            <a:pPr marL="171450" indent="-171450">
              <a:buFont typeface="Arial" panose="020B0604020202020204" pitchFamily="34" charset="0"/>
              <a:buChar char="•"/>
            </a:pPr>
            <a:r>
              <a:rPr lang="en-US" sz="2000" dirty="0"/>
              <a:t>Individual worker performance</a:t>
            </a:r>
          </a:p>
        </p:txBody>
      </p:sp>
      <p:sp>
        <p:nvSpPr>
          <p:cNvPr id="3" name="TextBox 2">
            <a:extLst>
              <a:ext uri="{FF2B5EF4-FFF2-40B4-BE49-F238E27FC236}">
                <a16:creationId xmlns:a16="http://schemas.microsoft.com/office/drawing/2014/main" id="{BAC8EC76-E6AC-4AD1-8E25-F737D2A35738}"/>
              </a:ext>
            </a:extLst>
          </p:cNvPr>
          <p:cNvSpPr txBox="1"/>
          <p:nvPr/>
        </p:nvSpPr>
        <p:spPr>
          <a:xfrm>
            <a:off x="864013" y="6068507"/>
            <a:ext cx="7250083" cy="261610"/>
          </a:xfrm>
          <a:prstGeom prst="rect">
            <a:avLst/>
          </a:prstGeom>
          <a:noFill/>
        </p:spPr>
        <p:txBody>
          <a:bodyPr wrap="square" rtlCol="0">
            <a:spAutoFit/>
          </a:bodyPr>
          <a:lstStyle/>
          <a:p>
            <a:r>
              <a:rPr lang="en-US" sz="1100" dirty="0"/>
              <a:t>Note:  Chart reflects compliance pre-audit</a:t>
            </a:r>
          </a:p>
        </p:txBody>
      </p:sp>
      <p:sp>
        <p:nvSpPr>
          <p:cNvPr id="5" name="Slide Number Placeholder 4">
            <a:extLst>
              <a:ext uri="{FF2B5EF4-FFF2-40B4-BE49-F238E27FC236}">
                <a16:creationId xmlns:a16="http://schemas.microsoft.com/office/drawing/2014/main" id="{5F8D4421-DB0C-4895-9E5B-A5C85AC13CFA}"/>
              </a:ext>
            </a:extLst>
          </p:cNvPr>
          <p:cNvSpPr>
            <a:spLocks noGrp="1"/>
          </p:cNvSpPr>
          <p:nvPr>
            <p:ph type="sldNum" sz="quarter" idx="12"/>
          </p:nvPr>
        </p:nvSpPr>
        <p:spPr/>
        <p:txBody>
          <a:bodyPr/>
          <a:lstStyle/>
          <a:p>
            <a:fld id="{8BD73833-7E69-4D4C-80C5-E74A7447C8F0}" type="slidenum">
              <a:rPr lang="en-US" smtClean="0"/>
              <a:t>22</a:t>
            </a:fld>
            <a:endParaRPr lang="en-US" dirty="0"/>
          </a:p>
        </p:txBody>
      </p:sp>
      <p:graphicFrame>
        <p:nvGraphicFramePr>
          <p:cNvPr id="20" name="THall Layout">
            <a:extLst>
              <a:ext uri="{FF2B5EF4-FFF2-40B4-BE49-F238E27FC236}">
                <a16:creationId xmlns:a16="http://schemas.microsoft.com/office/drawing/2014/main" id="{66C293E7-868F-4BEB-AF95-7CBBCDBC059A}"/>
              </a:ext>
            </a:extLst>
          </p:cNvPr>
          <p:cNvGraphicFramePr>
            <a:graphicFrameLocks/>
          </p:cNvGraphicFramePr>
          <p:nvPr/>
        </p:nvGraphicFramePr>
        <p:xfrm>
          <a:off x="536567" y="1051037"/>
          <a:ext cx="7409273" cy="499986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E081382-C669-4220-AD76-87A920854BFC}"/>
              </a:ext>
            </a:extLst>
          </p:cNvPr>
          <p:cNvSpPr txBox="1"/>
          <p:nvPr/>
        </p:nvSpPr>
        <p:spPr>
          <a:xfrm>
            <a:off x="6420423" y="1051037"/>
            <a:ext cx="2088309" cy="369332"/>
          </a:xfrm>
          <a:prstGeom prst="rect">
            <a:avLst/>
          </a:prstGeom>
          <a:noFill/>
        </p:spPr>
        <p:txBody>
          <a:bodyPr wrap="square" rtlCol="0">
            <a:spAutoFit/>
          </a:bodyPr>
          <a:lstStyle/>
          <a:p>
            <a:r>
              <a:rPr lang="en-US" dirty="0"/>
              <a:t>Benchmark; 95%</a:t>
            </a:r>
          </a:p>
        </p:txBody>
      </p:sp>
    </p:spTree>
    <p:extLst>
      <p:ext uri="{BB962C8B-B14F-4D97-AF65-F5344CB8AC3E}">
        <p14:creationId xmlns:p14="http://schemas.microsoft.com/office/powerpoint/2010/main" val="2253437166"/>
      </p:ext>
    </p:extLst>
  </p:cSld>
  <p:clrMapOvr>
    <a:masterClrMapping/>
  </p:clrMapOvr>
  <p:transition spd="slow" advClick="0">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39C494C-F726-4DF1-9464-1CBD691A83D8}"/>
              </a:ext>
            </a:extLst>
          </p:cNvPr>
          <p:cNvSpPr txBox="1"/>
          <p:nvPr/>
        </p:nvSpPr>
        <p:spPr>
          <a:xfrm>
            <a:off x="-1" y="225161"/>
            <a:ext cx="10905423" cy="707886"/>
          </a:xfrm>
          <a:prstGeom prst="rect">
            <a:avLst/>
          </a:prstGeom>
          <a:solidFill>
            <a:srgbClr val="002060"/>
          </a:solidFill>
          <a:ln>
            <a:solidFill>
              <a:srgbClr val="002060"/>
            </a:solidFill>
          </a:ln>
        </p:spPr>
        <p:txBody>
          <a:bodyPr wrap="square" rtlCol="0">
            <a:spAutoFit/>
          </a:bodyPr>
          <a:lstStyle/>
          <a:p>
            <a:r>
              <a:rPr lang="en-US" sz="4000" b="1" dirty="0">
                <a:solidFill>
                  <a:schemeClr val="bg1"/>
                </a:solidFill>
              </a:rPr>
              <a:t>Timely Closures</a:t>
            </a:r>
          </a:p>
        </p:txBody>
      </p:sp>
      <p:sp>
        <p:nvSpPr>
          <p:cNvPr id="12" name="TextBox 11">
            <a:extLst>
              <a:ext uri="{FF2B5EF4-FFF2-40B4-BE49-F238E27FC236}">
                <a16:creationId xmlns:a16="http://schemas.microsoft.com/office/drawing/2014/main" id="{54CA86BC-4629-463B-8650-C09DABD13905}"/>
              </a:ext>
            </a:extLst>
          </p:cNvPr>
          <p:cNvSpPr txBox="1"/>
          <p:nvPr/>
        </p:nvSpPr>
        <p:spPr>
          <a:xfrm>
            <a:off x="11021808" y="225161"/>
            <a:ext cx="1066800" cy="707886"/>
          </a:xfrm>
          <a:prstGeom prst="rect">
            <a:avLst/>
          </a:prstGeom>
          <a:solidFill>
            <a:schemeClr val="bg1">
              <a:lumMod val="50000"/>
            </a:schemeClr>
          </a:solidFill>
          <a:ln>
            <a:solidFill>
              <a:schemeClr val="bg1">
                <a:lumMod val="50000"/>
              </a:schemeClr>
            </a:solidFill>
          </a:ln>
        </p:spPr>
        <p:txBody>
          <a:bodyPr wrap="square" rtlCol="0">
            <a:spAutoFit/>
          </a:bodyPr>
          <a:lstStyle/>
          <a:p>
            <a:endParaRPr lang="en-US" sz="4000" dirty="0"/>
          </a:p>
        </p:txBody>
      </p:sp>
      <p:sp>
        <p:nvSpPr>
          <p:cNvPr id="13" name="TextBox 12">
            <a:extLst>
              <a:ext uri="{FF2B5EF4-FFF2-40B4-BE49-F238E27FC236}">
                <a16:creationId xmlns:a16="http://schemas.microsoft.com/office/drawing/2014/main" id="{AE51E07F-50AD-446E-80F7-923B670C511B}"/>
              </a:ext>
            </a:extLst>
          </p:cNvPr>
          <p:cNvSpPr txBox="1"/>
          <p:nvPr/>
        </p:nvSpPr>
        <p:spPr>
          <a:xfrm>
            <a:off x="8508732" y="1176814"/>
            <a:ext cx="3387370" cy="4708981"/>
          </a:xfrm>
          <a:prstGeom prst="rect">
            <a:avLst/>
          </a:prstGeom>
          <a:solidFill>
            <a:schemeClr val="bg1">
              <a:lumMod val="85000"/>
            </a:schemeClr>
          </a:solidFill>
        </p:spPr>
        <p:txBody>
          <a:bodyPr wrap="square" rtlCol="0">
            <a:spAutoFit/>
          </a:bodyPr>
          <a:lstStyle/>
          <a:p>
            <a:pPr algn="ctr"/>
            <a:r>
              <a:rPr lang="en-US" sz="2000" b="1" u="sng" dirty="0"/>
              <a:t>Challenges/Barriers</a:t>
            </a:r>
          </a:p>
          <a:p>
            <a:endParaRPr lang="en-US" sz="2000" dirty="0"/>
          </a:p>
          <a:p>
            <a:pPr marL="171450" indent="-171450">
              <a:buFont typeface="Arial" panose="020B0604020202020204" pitchFamily="34" charset="0"/>
              <a:buChar char="•"/>
            </a:pPr>
            <a:r>
              <a:rPr lang="en-US" sz="2000" dirty="0"/>
              <a:t>Staff Retention</a:t>
            </a:r>
            <a:br>
              <a:rPr lang="en-US" sz="2000" dirty="0"/>
            </a:br>
            <a:endParaRPr lang="en-US" sz="2000" dirty="0"/>
          </a:p>
          <a:p>
            <a:pPr marL="171450" indent="-171450">
              <a:buFont typeface="Arial" panose="020B0604020202020204" pitchFamily="34" charset="0"/>
              <a:buChar char="•"/>
            </a:pPr>
            <a:r>
              <a:rPr lang="en-US" sz="2000" dirty="0"/>
              <a:t>Individual Worker Performance Issues</a:t>
            </a:r>
            <a:br>
              <a:rPr lang="en-US" sz="2000" dirty="0"/>
            </a:br>
            <a:endParaRPr lang="en-US" sz="2000" dirty="0"/>
          </a:p>
          <a:p>
            <a:pPr marL="171450" indent="-171450">
              <a:buFont typeface="Arial" panose="020B0604020202020204" pitchFamily="34" charset="0"/>
              <a:buChar char="•"/>
            </a:pPr>
            <a:r>
              <a:rPr lang="en-US" sz="2000" dirty="0"/>
              <a:t>Reassigned Referrals</a:t>
            </a:r>
            <a:br>
              <a:rPr lang="en-US" sz="2000" dirty="0"/>
            </a:br>
            <a:endParaRPr lang="en-US" sz="2000" dirty="0"/>
          </a:p>
          <a:p>
            <a:pPr marL="171450" indent="-171450">
              <a:buFont typeface="Arial" panose="020B0604020202020204" pitchFamily="34" charset="0"/>
              <a:buChar char="•"/>
            </a:pPr>
            <a:r>
              <a:rPr lang="en-US" sz="2000" dirty="0"/>
              <a:t>General Late Closures</a:t>
            </a:r>
            <a:br>
              <a:rPr lang="en-US" sz="2000" dirty="0"/>
            </a:br>
            <a:endParaRPr lang="en-US" sz="2000" dirty="0"/>
          </a:p>
          <a:p>
            <a:pPr marL="171450" indent="-171450">
              <a:buFont typeface="Arial" panose="020B0604020202020204" pitchFamily="34" charset="0"/>
              <a:buChar char="•"/>
            </a:pPr>
            <a:r>
              <a:rPr lang="en-US" sz="2000" dirty="0"/>
              <a:t>Backlog</a:t>
            </a:r>
            <a:br>
              <a:rPr lang="en-US" sz="2000" dirty="0"/>
            </a:br>
            <a:endParaRPr lang="en-US" sz="2000" dirty="0"/>
          </a:p>
          <a:p>
            <a:pPr marL="171450" indent="-171450">
              <a:buFont typeface="Arial" panose="020B0604020202020204" pitchFamily="34" charset="0"/>
              <a:buChar char="•"/>
            </a:pPr>
            <a:r>
              <a:rPr lang="en-US" sz="2000" dirty="0"/>
              <a:t>Transition from Family Assessment to Investigations</a:t>
            </a:r>
          </a:p>
        </p:txBody>
      </p:sp>
      <p:graphicFrame>
        <p:nvGraphicFramePr>
          <p:cNvPr id="29" name="THall Layout">
            <a:extLst>
              <a:ext uri="{FF2B5EF4-FFF2-40B4-BE49-F238E27FC236}">
                <a16:creationId xmlns:a16="http://schemas.microsoft.com/office/drawing/2014/main" id="{8EB45B9F-5FC2-4FD5-99BB-5B5E4E16FE4D}"/>
              </a:ext>
            </a:extLst>
          </p:cNvPr>
          <p:cNvGraphicFramePr>
            <a:graphicFrameLocks/>
          </p:cNvGraphicFramePr>
          <p:nvPr/>
        </p:nvGraphicFramePr>
        <p:xfrm>
          <a:off x="221383" y="1314704"/>
          <a:ext cx="8017844" cy="479392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F15D1B5-9001-4F62-9DD0-C341C0D6BC90}"/>
              </a:ext>
            </a:extLst>
          </p:cNvPr>
          <p:cNvSpPr txBox="1"/>
          <p:nvPr/>
        </p:nvSpPr>
        <p:spPr>
          <a:xfrm>
            <a:off x="5737874" y="1475197"/>
            <a:ext cx="2271561" cy="369332"/>
          </a:xfrm>
          <a:prstGeom prst="rect">
            <a:avLst/>
          </a:prstGeom>
          <a:noFill/>
        </p:spPr>
        <p:txBody>
          <a:bodyPr wrap="square" rtlCol="0">
            <a:spAutoFit/>
          </a:bodyPr>
          <a:lstStyle/>
          <a:p>
            <a:r>
              <a:rPr lang="en-US" dirty="0"/>
              <a:t>Benchmark; 90%</a:t>
            </a:r>
          </a:p>
        </p:txBody>
      </p:sp>
      <p:sp>
        <p:nvSpPr>
          <p:cNvPr id="19" name="Slide Number Placeholder 18">
            <a:extLst>
              <a:ext uri="{FF2B5EF4-FFF2-40B4-BE49-F238E27FC236}">
                <a16:creationId xmlns:a16="http://schemas.microsoft.com/office/drawing/2014/main" id="{B934546C-9F02-49D5-BC91-DCA79E3072DD}"/>
              </a:ext>
            </a:extLst>
          </p:cNvPr>
          <p:cNvSpPr>
            <a:spLocks noGrp="1"/>
          </p:cNvSpPr>
          <p:nvPr>
            <p:ph type="sldNum" sz="quarter" idx="12"/>
          </p:nvPr>
        </p:nvSpPr>
        <p:spPr/>
        <p:txBody>
          <a:bodyPr/>
          <a:lstStyle/>
          <a:p>
            <a:fld id="{8BD73833-7E69-4D4C-80C5-E74A7447C8F0}" type="slidenum">
              <a:rPr lang="en-US" smtClean="0"/>
              <a:t>23</a:t>
            </a:fld>
            <a:endParaRPr lang="en-US" dirty="0"/>
          </a:p>
        </p:txBody>
      </p:sp>
    </p:spTree>
    <p:extLst>
      <p:ext uri="{BB962C8B-B14F-4D97-AF65-F5344CB8AC3E}">
        <p14:creationId xmlns:p14="http://schemas.microsoft.com/office/powerpoint/2010/main" val="3939840576"/>
      </p:ext>
    </p:extLst>
  </p:cSld>
  <p:clrMapOvr>
    <a:masterClrMapping/>
  </p:clrMapOvr>
  <p:transition spd="slow" advClick="0">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AEDA64-6946-4983-AA88-2955AA804E56}"/>
              </a:ext>
            </a:extLst>
          </p:cNvPr>
          <p:cNvSpPr>
            <a:spLocks noGrp="1"/>
          </p:cNvSpPr>
          <p:nvPr>
            <p:ph type="title"/>
          </p:nvPr>
        </p:nvSpPr>
        <p:spPr>
          <a:xfrm>
            <a:off x="0" y="286603"/>
            <a:ext cx="12192000" cy="1450757"/>
          </a:xfrm>
        </p:spPr>
        <p:txBody>
          <a:bodyPr>
            <a:normAutofit/>
          </a:bodyPr>
          <a:lstStyle/>
          <a:p>
            <a:pPr algn="ctr"/>
            <a:r>
              <a:rPr lang="en-US" sz="3600" b="1" dirty="0"/>
              <a:t>Timely Closures:  Solutions/Strategies</a:t>
            </a:r>
          </a:p>
        </p:txBody>
      </p:sp>
      <p:sp>
        <p:nvSpPr>
          <p:cNvPr id="4" name="Slide Number Placeholder 3">
            <a:extLst>
              <a:ext uri="{FF2B5EF4-FFF2-40B4-BE49-F238E27FC236}">
                <a16:creationId xmlns:a16="http://schemas.microsoft.com/office/drawing/2014/main" id="{09CF4738-013C-4F21-ADFD-9F9959B03A9C}"/>
              </a:ext>
            </a:extLst>
          </p:cNvPr>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24</a:t>
            </a:fld>
            <a:endParaRPr lang="en-US" dirty="0"/>
          </a:p>
        </p:txBody>
      </p:sp>
      <p:graphicFrame>
        <p:nvGraphicFramePr>
          <p:cNvPr id="7" name="Content Placeholder 2">
            <a:extLst>
              <a:ext uri="{FF2B5EF4-FFF2-40B4-BE49-F238E27FC236}">
                <a16:creationId xmlns:a16="http://schemas.microsoft.com/office/drawing/2014/main" id="{9DEA4AD0-D39D-42B7-B446-F69575FE737F}"/>
              </a:ext>
            </a:extLst>
          </p:cNvPr>
          <p:cNvGraphicFramePr>
            <a:graphicFrameLocks noGrp="1"/>
          </p:cNvGraphicFramePr>
          <p:nvPr>
            <p:ph idx="1"/>
          </p:nvPr>
        </p:nvGraphicFramePr>
        <p:xfrm>
          <a:off x="163629" y="2098515"/>
          <a:ext cx="118872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870271"/>
      </p:ext>
    </p:extLst>
  </p:cSld>
  <p:clrMapOvr>
    <a:masterClrMapping/>
  </p:clrMapOvr>
  <p:transition spd="slow" advClick="0">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FB4C10-768C-4FE3-831E-3B7EC35E88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8" name="Content Placeholder 6">
            <a:extLst>
              <a:ext uri="{FF2B5EF4-FFF2-40B4-BE49-F238E27FC236}">
                <a16:creationId xmlns:a16="http://schemas.microsoft.com/office/drawing/2014/main" id="{C292D889-CFEA-45D8-9144-1231A16BCC27}"/>
              </a:ext>
            </a:extLst>
          </p:cNvPr>
          <p:cNvGraphicFramePr>
            <a:graphicFrameLocks noGrp="1"/>
          </p:cNvGraphicFramePr>
          <p:nvPr>
            <p:ph idx="4294967295"/>
          </p:nvPr>
        </p:nvGraphicFramePr>
        <p:xfrm>
          <a:off x="1553497" y="2157089"/>
          <a:ext cx="8967019" cy="42068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E87A564-9086-4192-A116-C2E2F3C0893B}"/>
              </a:ext>
            </a:extLst>
          </p:cNvPr>
          <p:cNvSpPr txBox="1"/>
          <p:nvPr/>
        </p:nvSpPr>
        <p:spPr>
          <a:xfrm>
            <a:off x="943276" y="1047709"/>
            <a:ext cx="1001989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 May 2019, CPS began to track caseloads weekly.  With increased monitoring </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CPS consistently met the benchmark</a:t>
            </a: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
        <p:nvSpPr>
          <p:cNvPr id="6" name="TextBox 1">
            <a:extLst>
              <a:ext uri="{FF2B5EF4-FFF2-40B4-BE49-F238E27FC236}">
                <a16:creationId xmlns:a16="http://schemas.microsoft.com/office/drawing/2014/main" id="{5F118C1B-9924-4E99-95C3-43280E7E402D}"/>
              </a:ext>
            </a:extLst>
          </p:cNvPr>
          <p:cNvSpPr txBox="1"/>
          <p:nvPr/>
        </p:nvSpPr>
        <p:spPr>
          <a:xfrm>
            <a:off x="10365948" y="1741590"/>
            <a:ext cx="1312025" cy="8309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Benchmark; 90%</a:t>
            </a:r>
          </a:p>
        </p:txBody>
      </p:sp>
      <p:sp>
        <p:nvSpPr>
          <p:cNvPr id="9" name="TextBox 8">
            <a:extLst>
              <a:ext uri="{FF2B5EF4-FFF2-40B4-BE49-F238E27FC236}">
                <a16:creationId xmlns:a16="http://schemas.microsoft.com/office/drawing/2014/main" id="{112D0CE6-A15C-4936-A42F-276D098875A9}"/>
              </a:ext>
            </a:extLst>
          </p:cNvPr>
          <p:cNvSpPr txBox="1"/>
          <p:nvPr/>
        </p:nvSpPr>
        <p:spPr>
          <a:xfrm>
            <a:off x="-1" y="225161"/>
            <a:ext cx="10963175" cy="707886"/>
          </a:xfrm>
          <a:prstGeom prst="rect">
            <a:avLst/>
          </a:prstGeom>
          <a:solidFill>
            <a:srgbClr val="002060"/>
          </a:solidFill>
          <a:ln>
            <a:solidFill>
              <a:srgbClr val="00206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Caseloads</a:t>
            </a:r>
          </a:p>
        </p:txBody>
      </p:sp>
      <p:sp>
        <p:nvSpPr>
          <p:cNvPr id="10" name="TextBox 9">
            <a:extLst>
              <a:ext uri="{FF2B5EF4-FFF2-40B4-BE49-F238E27FC236}">
                <a16:creationId xmlns:a16="http://schemas.microsoft.com/office/drawing/2014/main" id="{6A95A2E8-BA3C-4145-8030-51C0859C6927}"/>
              </a:ext>
            </a:extLst>
          </p:cNvPr>
          <p:cNvSpPr txBox="1"/>
          <p:nvPr/>
        </p:nvSpPr>
        <p:spPr>
          <a:xfrm>
            <a:off x="11031433" y="225161"/>
            <a:ext cx="1066800" cy="707886"/>
          </a:xfrm>
          <a:prstGeom prst="rect">
            <a:avLst/>
          </a:prstGeom>
          <a:solidFill>
            <a:schemeClr val="bg1">
              <a:lumMod val="50000"/>
            </a:schemeClr>
          </a:solidFill>
          <a:ln>
            <a:solidFill>
              <a:schemeClr val="bg1">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41731"/>
      </p:ext>
    </p:extLst>
  </p:cSld>
  <p:clrMapOvr>
    <a:masterClrMapping/>
  </p:clrMapOvr>
  <p:transition spd="slow" advClick="0">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212B3C-6007-4CC2-BE41-D36A878DA03C}" type="slidenum">
              <a:rPr lang="en-US" smtClean="0"/>
              <a:t>26</a:t>
            </a:fld>
            <a:endParaRPr lang="en-US" dirty="0"/>
          </a:p>
        </p:txBody>
      </p:sp>
      <p:sp>
        <p:nvSpPr>
          <p:cNvPr id="6" name="Title 5"/>
          <p:cNvSpPr>
            <a:spLocks noGrp="1"/>
          </p:cNvSpPr>
          <p:nvPr>
            <p:ph type="title" idx="4294967295"/>
          </p:nvPr>
        </p:nvSpPr>
        <p:spPr>
          <a:xfrm>
            <a:off x="0" y="1164657"/>
            <a:ext cx="3887240" cy="538719"/>
          </a:xfrm>
        </p:spPr>
        <p:txBody>
          <a:bodyPr>
            <a:normAutofit fontScale="90000"/>
          </a:bodyPr>
          <a:lstStyle/>
          <a:p>
            <a:pPr algn="ctr"/>
            <a:r>
              <a:rPr lang="en-US" sz="2400" b="1" dirty="0">
                <a:solidFill>
                  <a:schemeClr val="tx1"/>
                </a:solidFill>
              </a:rPr>
              <a:t>Strategies to Support Improvement</a:t>
            </a:r>
          </a:p>
        </p:txBody>
      </p:sp>
      <p:sp>
        <p:nvSpPr>
          <p:cNvPr id="7" name="Text Placeholder 6"/>
          <p:cNvSpPr>
            <a:spLocks noGrp="1"/>
          </p:cNvSpPr>
          <p:nvPr>
            <p:ph type="body" sz="half" idx="4294967295"/>
          </p:nvPr>
        </p:nvSpPr>
        <p:spPr>
          <a:xfrm>
            <a:off x="555873" y="1781231"/>
            <a:ext cx="3357365" cy="4497265"/>
          </a:xfrm>
        </p:spPr>
        <p:txBody>
          <a:bodyPr>
            <a:noAutofit/>
          </a:bodyPr>
          <a:lstStyle/>
          <a:p>
            <a:pPr marL="171450" indent="-171450">
              <a:buFont typeface="Wingdings" panose="05000000000000000000" pitchFamily="2" charset="2"/>
              <a:buChar char="Ø"/>
            </a:pPr>
            <a:r>
              <a:rPr lang="en-US" sz="1400" dirty="0">
                <a:solidFill>
                  <a:schemeClr val="tx1"/>
                </a:solidFill>
              </a:rPr>
              <a:t> </a:t>
            </a:r>
            <a:r>
              <a:rPr lang="en-US" sz="1500" dirty="0">
                <a:solidFill>
                  <a:schemeClr val="tx1"/>
                </a:solidFill>
              </a:rPr>
              <a:t>In Jan 2019 Entry Services provided staff with in-depth AI training</a:t>
            </a:r>
          </a:p>
          <a:p>
            <a:pPr marL="171450" indent="-171450">
              <a:buFont typeface="Wingdings" panose="05000000000000000000" pitchFamily="2" charset="2"/>
              <a:buChar char="Ø"/>
            </a:pPr>
            <a:r>
              <a:rPr lang="en-US" sz="1500" dirty="0">
                <a:solidFill>
                  <a:schemeClr val="tx1"/>
                </a:solidFill>
              </a:rPr>
              <a:t>Results of the Jan 2019 review were provided to staff and targeted feedback and support were provided</a:t>
            </a:r>
          </a:p>
          <a:p>
            <a:pPr marL="171450" indent="-171450">
              <a:buFont typeface="Wingdings" panose="05000000000000000000" pitchFamily="2" charset="2"/>
              <a:buChar char="Ø"/>
            </a:pPr>
            <a:r>
              <a:rPr lang="en-US" sz="1500" dirty="0">
                <a:solidFill>
                  <a:schemeClr val="tx1"/>
                </a:solidFill>
              </a:rPr>
              <a:t>In Jan 2019, Supervisors began to present referrals during the weekly Performance Oversight Mtgs, which provided peer support and feedback prior to referral closure</a:t>
            </a:r>
          </a:p>
          <a:p>
            <a:pPr marL="171450" indent="-171450">
              <a:buFont typeface="Wingdings" panose="05000000000000000000" pitchFamily="2" charset="2"/>
              <a:buChar char="Ø"/>
            </a:pPr>
            <a:r>
              <a:rPr lang="en-US" sz="1500" dirty="0">
                <a:solidFill>
                  <a:schemeClr val="tx1"/>
                </a:solidFill>
              </a:rPr>
              <a:t>In Jul 2019, AI trainings were expanded to include social workers</a:t>
            </a:r>
          </a:p>
          <a:p>
            <a:pPr marL="171450" indent="-171450">
              <a:buFont typeface="Wingdings" panose="05000000000000000000" pitchFamily="2" charset="2"/>
              <a:buChar char="Ø"/>
            </a:pPr>
            <a:r>
              <a:rPr lang="en-US" sz="1500" dirty="0">
                <a:solidFill>
                  <a:schemeClr val="tx1"/>
                </a:solidFill>
              </a:rPr>
              <a:t>In Jan 2020, Entry Services enhanced the onboarding training model for new staff to include an overview of Acceptable Investigations</a:t>
            </a:r>
          </a:p>
        </p:txBody>
      </p:sp>
      <p:sp>
        <p:nvSpPr>
          <p:cNvPr id="5" name="Arrow: Down 4">
            <a:extLst>
              <a:ext uri="{FF2B5EF4-FFF2-40B4-BE49-F238E27FC236}">
                <a16:creationId xmlns:a16="http://schemas.microsoft.com/office/drawing/2014/main" id="{2910A76F-7BB2-4260-96A3-CF71210B424C}"/>
              </a:ext>
            </a:extLst>
          </p:cNvPr>
          <p:cNvSpPr/>
          <p:nvPr/>
        </p:nvSpPr>
        <p:spPr>
          <a:xfrm>
            <a:off x="25997" y="1781231"/>
            <a:ext cx="529877" cy="4575120"/>
          </a:xfrm>
          <a:prstGeom prst="downArrow">
            <a:avLst>
              <a:gd name="adj1" fmla="val 61134"/>
              <a:gd name="adj2"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solidFill>
                  <a:schemeClr val="tx1"/>
                </a:solidFill>
              </a:rPr>
              <a:t>Timeline</a:t>
            </a:r>
          </a:p>
        </p:txBody>
      </p:sp>
      <p:graphicFrame>
        <p:nvGraphicFramePr>
          <p:cNvPr id="10" name="Chart 9">
            <a:extLst>
              <a:ext uri="{FF2B5EF4-FFF2-40B4-BE49-F238E27FC236}">
                <a16:creationId xmlns:a16="http://schemas.microsoft.com/office/drawing/2014/main" id="{56372EAC-6D99-49B4-9A09-956D149A7AF2}"/>
              </a:ext>
            </a:extLst>
          </p:cNvPr>
          <p:cNvGraphicFramePr>
            <a:graphicFrameLocks/>
          </p:cNvGraphicFramePr>
          <p:nvPr/>
        </p:nvGraphicFramePr>
        <p:xfrm>
          <a:off x="4391893" y="1164657"/>
          <a:ext cx="7447179" cy="50926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D06CA78-FB7D-4314-8D1F-7CD0DA00E062}"/>
              </a:ext>
            </a:extLst>
          </p:cNvPr>
          <p:cNvSpPr txBox="1"/>
          <p:nvPr/>
        </p:nvSpPr>
        <p:spPr>
          <a:xfrm>
            <a:off x="0" y="225161"/>
            <a:ext cx="10962968" cy="707886"/>
          </a:xfrm>
          <a:prstGeom prst="rect">
            <a:avLst/>
          </a:prstGeom>
          <a:solidFill>
            <a:srgbClr val="002060"/>
          </a:solidFill>
          <a:ln>
            <a:solidFill>
              <a:srgbClr val="002060"/>
            </a:solidFill>
          </a:ln>
        </p:spPr>
        <p:txBody>
          <a:bodyPr wrap="square" rtlCol="0">
            <a:spAutoFit/>
          </a:bodyPr>
          <a:lstStyle/>
          <a:p>
            <a:r>
              <a:rPr lang="en-US" sz="4000" b="1" dirty="0">
                <a:solidFill>
                  <a:schemeClr val="bg1"/>
                </a:solidFill>
              </a:rPr>
              <a:t>Acceptable Investigations</a:t>
            </a:r>
          </a:p>
        </p:txBody>
      </p:sp>
      <p:sp>
        <p:nvSpPr>
          <p:cNvPr id="12" name="TextBox 11">
            <a:extLst>
              <a:ext uri="{FF2B5EF4-FFF2-40B4-BE49-F238E27FC236}">
                <a16:creationId xmlns:a16="http://schemas.microsoft.com/office/drawing/2014/main" id="{8C68DE2A-BA4D-4BBF-8826-1B352B6F5BF9}"/>
              </a:ext>
            </a:extLst>
          </p:cNvPr>
          <p:cNvSpPr txBox="1"/>
          <p:nvPr/>
        </p:nvSpPr>
        <p:spPr>
          <a:xfrm>
            <a:off x="11043646" y="225161"/>
            <a:ext cx="1066800" cy="707886"/>
          </a:xfrm>
          <a:prstGeom prst="rect">
            <a:avLst/>
          </a:prstGeom>
          <a:solidFill>
            <a:schemeClr val="bg1">
              <a:lumMod val="50000"/>
            </a:schemeClr>
          </a:solidFill>
          <a:ln>
            <a:solidFill>
              <a:schemeClr val="bg1">
                <a:lumMod val="50000"/>
              </a:schemeClr>
            </a:solidFill>
          </a:ln>
        </p:spPr>
        <p:txBody>
          <a:bodyPr wrap="square" rtlCol="0">
            <a:spAutoFit/>
          </a:bodyPr>
          <a:lstStyle/>
          <a:p>
            <a:endParaRPr lang="en-US" sz="4000" dirty="0"/>
          </a:p>
        </p:txBody>
      </p:sp>
    </p:spTree>
    <p:extLst>
      <p:ext uri="{BB962C8B-B14F-4D97-AF65-F5344CB8AC3E}">
        <p14:creationId xmlns:p14="http://schemas.microsoft.com/office/powerpoint/2010/main" val="488859542"/>
      </p:ext>
    </p:extLst>
  </p:cSld>
  <p:clrMapOvr>
    <a:masterClrMapping/>
  </p:clrMapOvr>
  <p:transition spd="slow" advClick="0">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0" y="1295400"/>
          <a:ext cx="12192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idx="4294967295"/>
          </p:nvPr>
        </p:nvSpPr>
        <p:spPr>
          <a:xfrm>
            <a:off x="0" y="457200"/>
            <a:ext cx="12192000" cy="720725"/>
          </a:xfrm>
        </p:spPr>
        <p:txBody>
          <a:bodyPr>
            <a:noAutofit/>
          </a:bodyPr>
          <a:lstStyle/>
          <a:p>
            <a:pPr algn="ctr"/>
            <a:r>
              <a:rPr lang="en-US" sz="2800" dirty="0">
                <a:solidFill>
                  <a:srgbClr val="002060"/>
                </a:solidFill>
              </a:rPr>
              <a:t>January 2019</a:t>
            </a:r>
            <a:br>
              <a:rPr lang="en-US" sz="2800" dirty="0">
                <a:solidFill>
                  <a:srgbClr val="002060"/>
                </a:solidFill>
              </a:rPr>
            </a:br>
            <a:r>
              <a:rPr lang="en-US" sz="2800" dirty="0">
                <a:solidFill>
                  <a:srgbClr val="002060"/>
                </a:solidFill>
              </a:rPr>
              <a:t>Acceptable Investigations Review</a:t>
            </a:r>
            <a:br>
              <a:rPr lang="en-US" sz="2800" dirty="0">
                <a:solidFill>
                  <a:srgbClr val="002060"/>
                </a:solidFill>
              </a:rPr>
            </a:br>
            <a:r>
              <a:rPr lang="en-US" sz="2000" dirty="0">
                <a:solidFill>
                  <a:srgbClr val="002060"/>
                </a:solidFill>
                <a:latin typeface="Times New Roman" panose="02020603050405020304" pitchFamily="18" charset="0"/>
                <a:cs typeface="Times New Roman" panose="02020603050405020304" pitchFamily="18" charset="0"/>
              </a:rPr>
              <a:t>Reason(s) Investigation Not Deemed Acceptable</a:t>
            </a:r>
            <a:endParaRPr lang="en-US" sz="2000" dirty="0">
              <a:solidFill>
                <a:srgbClr val="002060"/>
              </a:solidFill>
            </a:endParaRPr>
          </a:p>
        </p:txBody>
      </p:sp>
    </p:spTree>
    <p:extLst>
      <p:ext uri="{BB962C8B-B14F-4D97-AF65-F5344CB8AC3E}">
        <p14:creationId xmlns:p14="http://schemas.microsoft.com/office/powerpoint/2010/main" val="184075835"/>
      </p:ext>
    </p:extLst>
  </p:cSld>
  <p:clrMapOvr>
    <a:masterClrMapping/>
  </p:clrMapOvr>
  <p:transition spd="slow" advClick="0">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E8F7CC-E5BC-41B0-AD01-919831904280}"/>
              </a:ext>
            </a:extLst>
          </p:cNvPr>
          <p:cNvSpPr>
            <a:spLocks noGrp="1"/>
          </p:cNvSpPr>
          <p:nvPr>
            <p:ph type="title"/>
          </p:nvPr>
        </p:nvSpPr>
        <p:spPr>
          <a:xfrm>
            <a:off x="0" y="994524"/>
            <a:ext cx="12191999" cy="727622"/>
          </a:xfrm>
        </p:spPr>
        <p:txBody>
          <a:bodyPr>
            <a:normAutofit/>
          </a:bodyPr>
          <a:lstStyle/>
          <a:p>
            <a:pPr algn="ctr"/>
            <a:r>
              <a:rPr lang="en-US" b="1" dirty="0">
                <a:solidFill>
                  <a:schemeClr val="tx1"/>
                </a:solidFill>
                <a:latin typeface="Arial Unicode MS"/>
              </a:rPr>
              <a:t>Quality Service Reviews</a:t>
            </a:r>
          </a:p>
        </p:txBody>
      </p:sp>
      <p:graphicFrame>
        <p:nvGraphicFramePr>
          <p:cNvPr id="6" name="Content Placeholder 3">
            <a:extLst>
              <a:ext uri="{FF2B5EF4-FFF2-40B4-BE49-F238E27FC236}">
                <a16:creationId xmlns:a16="http://schemas.microsoft.com/office/drawing/2014/main" id="{03766498-98FF-49FA-BE16-87131AE86B03}"/>
              </a:ext>
            </a:extLst>
          </p:cNvPr>
          <p:cNvGraphicFramePr>
            <a:graphicFrameLocks noGrp="1"/>
          </p:cNvGraphicFramePr>
          <p:nvPr>
            <p:ph idx="1"/>
          </p:nvPr>
        </p:nvGraphicFramePr>
        <p:xfrm>
          <a:off x="1957137" y="1817370"/>
          <a:ext cx="8406063" cy="418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3CECBE6-99FE-4EA4-B38B-2E92C860F7E2}"/>
              </a:ext>
            </a:extLst>
          </p:cNvPr>
          <p:cNvSpPr>
            <a:spLocks noGrp="1"/>
          </p:cNvSpPr>
          <p:nvPr>
            <p:ph type="sldNum" sz="quarter" idx="12"/>
          </p:nvPr>
        </p:nvSpPr>
        <p:spPr/>
        <p:txBody>
          <a:bodyPr/>
          <a:lstStyle/>
          <a:p>
            <a:fld id="{8BD73833-7E69-4D4C-80C5-E74A7447C8F0}" type="slidenum">
              <a:rPr lang="en-US" smtClean="0"/>
              <a:t>28</a:t>
            </a:fld>
            <a:endParaRPr lang="en-US" dirty="0"/>
          </a:p>
        </p:txBody>
      </p:sp>
    </p:spTree>
    <p:extLst>
      <p:ext uri="{BB962C8B-B14F-4D97-AF65-F5344CB8AC3E}">
        <p14:creationId xmlns:p14="http://schemas.microsoft.com/office/powerpoint/2010/main" val="2094910491"/>
      </p:ext>
    </p:extLst>
  </p:cSld>
  <p:clrMapOvr>
    <a:masterClrMapping/>
  </p:clrMapOvr>
  <p:transition spd="slow" advClick="0">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F736942-C0C4-4995-A7B2-CE424EA63F81}"/>
              </a:ext>
            </a:extLst>
          </p:cNvPr>
          <p:cNvGraphicFramePr>
            <a:graphicFrameLocks noGrp="1"/>
          </p:cNvGraphicFramePr>
          <p:nvPr/>
        </p:nvGraphicFramePr>
        <p:xfrm>
          <a:off x="237422" y="246014"/>
          <a:ext cx="11524649" cy="5879811"/>
        </p:xfrm>
        <a:graphic>
          <a:graphicData uri="http://schemas.openxmlformats.org/drawingml/2006/table">
            <a:tbl>
              <a:tblPr firstRow="1" bandRow="1">
                <a:tableStyleId>{5C22544A-7EE6-4342-B048-85BDC9FD1C3A}</a:tableStyleId>
              </a:tblPr>
              <a:tblGrid>
                <a:gridCol w="11524649">
                  <a:extLst>
                    <a:ext uri="{9D8B030D-6E8A-4147-A177-3AD203B41FA5}">
                      <a16:colId xmlns:a16="http://schemas.microsoft.com/office/drawing/2014/main" val="175738863"/>
                    </a:ext>
                  </a:extLst>
                </a:gridCol>
              </a:tblGrid>
              <a:tr h="934431">
                <a:tc>
                  <a:txBody>
                    <a:bodyPr/>
                    <a:lstStyle/>
                    <a:p>
                      <a:r>
                        <a:rPr lang="en-US" sz="3600" dirty="0">
                          <a:solidFill>
                            <a:schemeClr val="bg1"/>
                          </a:solidFill>
                        </a:rPr>
                        <a:t>2019 Themes from cases reviewed</a:t>
                      </a:r>
                    </a:p>
                  </a:txBody>
                  <a:tcPr marL="68580" marR="68580" marT="34290" marB="34290">
                    <a:solidFill>
                      <a:srgbClr val="0D71BA"/>
                    </a:solidFill>
                  </a:tcPr>
                </a:tc>
                <a:extLst>
                  <a:ext uri="{0D108BD9-81ED-4DB2-BD59-A6C34878D82A}">
                    <a16:rowId xmlns:a16="http://schemas.microsoft.com/office/drawing/2014/main" val="3771486522"/>
                  </a:ext>
                </a:extLst>
              </a:tr>
              <a:tr h="4794731">
                <a:tc>
                  <a:txBody>
                    <a:bodyPr/>
                    <a:lstStyle/>
                    <a:p>
                      <a:pPr marL="342900" indent="-342900">
                        <a:spcBef>
                          <a:spcPts val="600"/>
                        </a:spcBef>
                        <a:buClr>
                          <a:srgbClr val="0D71BA"/>
                        </a:buClr>
                        <a:buFont typeface="Wingdings" panose="05000000000000000000" pitchFamily="2" charset="2"/>
                        <a:buChar char="§"/>
                      </a:pPr>
                      <a:r>
                        <a:rPr lang="en-US" sz="2500" dirty="0"/>
                        <a:t>Extensive and complex mental health and trauma history for birth parents</a:t>
                      </a:r>
                    </a:p>
                    <a:p>
                      <a:pPr marL="342900" indent="-342900">
                        <a:spcBef>
                          <a:spcPts val="600"/>
                        </a:spcBef>
                        <a:buClr>
                          <a:srgbClr val="0D71BA"/>
                        </a:buClr>
                        <a:buFont typeface="Wingdings" panose="05000000000000000000" pitchFamily="2" charset="2"/>
                        <a:buChar char="§"/>
                      </a:pPr>
                      <a:r>
                        <a:rPr lang="en-US" sz="2500" dirty="0"/>
                        <a:t>Domestic Violence</a:t>
                      </a:r>
                    </a:p>
                    <a:p>
                      <a:pPr marL="342900" indent="-342900">
                        <a:spcBef>
                          <a:spcPts val="600"/>
                        </a:spcBef>
                        <a:buClr>
                          <a:srgbClr val="0D71BA"/>
                        </a:buClr>
                        <a:buFont typeface="Wingdings" panose="05000000000000000000" pitchFamily="2" charset="2"/>
                        <a:buChar char="§"/>
                      </a:pPr>
                      <a:r>
                        <a:rPr lang="en-US" sz="2500" dirty="0"/>
                        <a:t>Truancy issues for children</a:t>
                      </a:r>
                    </a:p>
                    <a:p>
                      <a:pPr marL="342900" indent="-342900">
                        <a:spcBef>
                          <a:spcPts val="600"/>
                        </a:spcBef>
                        <a:buClr>
                          <a:srgbClr val="0D71BA"/>
                        </a:buClr>
                        <a:buFont typeface="Wingdings" panose="05000000000000000000" pitchFamily="2" charset="2"/>
                        <a:buChar char="§"/>
                      </a:pPr>
                      <a:r>
                        <a:rPr lang="en-US" sz="2500" dirty="0"/>
                        <a:t>Lack of appropriate services for families </a:t>
                      </a:r>
                      <a:r>
                        <a:rPr lang="en-US" sz="2500" i="1" dirty="0"/>
                        <a:t>(specifically mental health and domestic violence)</a:t>
                      </a:r>
                    </a:p>
                    <a:p>
                      <a:pPr marL="342900" indent="-342900">
                        <a:spcBef>
                          <a:spcPts val="600"/>
                        </a:spcBef>
                        <a:buClr>
                          <a:srgbClr val="0D71BA"/>
                        </a:buClr>
                        <a:buFont typeface="Wingdings" panose="05000000000000000000" pitchFamily="2" charset="2"/>
                        <a:buChar char="§"/>
                      </a:pPr>
                      <a:r>
                        <a:rPr lang="en-US" sz="2500" i="0" dirty="0"/>
                        <a:t>Delay in the implementation of services by external providers (</a:t>
                      </a:r>
                      <a:r>
                        <a:rPr lang="en-US" sz="2500" i="1" dirty="0"/>
                        <a:t>mental health agency</a:t>
                      </a:r>
                      <a:r>
                        <a:rPr lang="en-US" sz="2500" i="0" dirty="0"/>
                        <a:t>)</a:t>
                      </a:r>
                    </a:p>
                    <a:p>
                      <a:pPr marL="342900" indent="-342900">
                        <a:spcBef>
                          <a:spcPts val="600"/>
                        </a:spcBef>
                        <a:buClr>
                          <a:srgbClr val="0D71BA"/>
                        </a:buClr>
                        <a:buFont typeface="Wingdings" panose="05000000000000000000" pitchFamily="2" charset="2"/>
                        <a:buChar char="§"/>
                      </a:pPr>
                      <a:r>
                        <a:rPr lang="en-US" sz="2500" i="0" dirty="0"/>
                        <a:t>Housing/homelessness</a:t>
                      </a:r>
                    </a:p>
                    <a:p>
                      <a:pPr marL="342900" indent="-342900">
                        <a:spcBef>
                          <a:spcPts val="600"/>
                        </a:spcBef>
                        <a:buClr>
                          <a:srgbClr val="0D71BA"/>
                        </a:buClr>
                        <a:buFont typeface="Wingdings" panose="05000000000000000000" pitchFamily="2" charset="2"/>
                        <a:buChar char="§"/>
                      </a:pPr>
                      <a:r>
                        <a:rPr lang="en-US" sz="2500" i="0" dirty="0"/>
                        <a:t>Parents with prior involvement with CFSA as a victim child</a:t>
                      </a:r>
                    </a:p>
                    <a:p>
                      <a:pPr marL="342900" indent="-342900">
                        <a:spcBef>
                          <a:spcPts val="600"/>
                        </a:spcBef>
                        <a:buClr>
                          <a:srgbClr val="0D71BA"/>
                        </a:buClr>
                        <a:buFont typeface="Wingdings" panose="05000000000000000000" pitchFamily="2" charset="2"/>
                        <a:buChar char="§"/>
                      </a:pPr>
                      <a:r>
                        <a:rPr lang="en-US" sz="2500" i="0" dirty="0"/>
                        <a:t>Extended family involvement</a:t>
                      </a:r>
                    </a:p>
                    <a:p>
                      <a:pPr marL="342900" indent="-342900">
                        <a:spcBef>
                          <a:spcPts val="600"/>
                        </a:spcBef>
                        <a:buClr>
                          <a:srgbClr val="0D71BA"/>
                        </a:buClr>
                        <a:buFont typeface="Wingdings" panose="05000000000000000000" pitchFamily="2" charset="2"/>
                        <a:buChar char="§"/>
                      </a:pPr>
                      <a:r>
                        <a:rPr lang="en-US" sz="2500" i="0" dirty="0"/>
                        <a:t>Children with chronic health concerns</a:t>
                      </a:r>
                    </a:p>
                    <a:p>
                      <a:pPr marL="342900" indent="-342900">
                        <a:spcBef>
                          <a:spcPts val="600"/>
                        </a:spcBef>
                        <a:buClr>
                          <a:srgbClr val="0D71BA"/>
                        </a:buClr>
                        <a:buFont typeface="Wingdings" panose="05000000000000000000" pitchFamily="2" charset="2"/>
                        <a:buChar char="§"/>
                      </a:pPr>
                      <a:r>
                        <a:rPr lang="en-US" sz="2500" i="0" dirty="0"/>
                        <a:t>Court involved cases</a:t>
                      </a:r>
                    </a:p>
                  </a:txBody>
                  <a:tcPr marL="68580" marR="68580" marT="34290" marB="34290">
                    <a:solidFill>
                      <a:schemeClr val="bg1"/>
                    </a:solidFill>
                  </a:tcPr>
                </a:tc>
                <a:extLst>
                  <a:ext uri="{0D108BD9-81ED-4DB2-BD59-A6C34878D82A}">
                    <a16:rowId xmlns:a16="http://schemas.microsoft.com/office/drawing/2014/main" val="3326991628"/>
                  </a:ext>
                </a:extLst>
              </a:tr>
            </a:tbl>
          </a:graphicData>
        </a:graphic>
      </p:graphicFrame>
      <p:sp>
        <p:nvSpPr>
          <p:cNvPr id="2" name="Slide Number Placeholder 1"/>
          <p:cNvSpPr>
            <a:spLocks noGrp="1"/>
          </p:cNvSpPr>
          <p:nvPr>
            <p:ph type="sldNum" sz="quarter" idx="12"/>
          </p:nvPr>
        </p:nvSpPr>
        <p:spPr/>
        <p:txBody>
          <a:bodyPr/>
          <a:lstStyle/>
          <a:p>
            <a:fld id="{6F821379-7FFE-470E-89F2-6E51835C653B}" type="slidenum">
              <a:rPr lang="en-US" smtClean="0"/>
              <a:t>29</a:t>
            </a:fld>
            <a:endParaRPr lang="en-US" dirty="0"/>
          </a:p>
        </p:txBody>
      </p:sp>
    </p:spTree>
    <p:extLst>
      <p:ext uri="{BB962C8B-B14F-4D97-AF65-F5344CB8AC3E}">
        <p14:creationId xmlns:p14="http://schemas.microsoft.com/office/powerpoint/2010/main" val="3039683855"/>
      </p:ext>
    </p:extLst>
  </p:cSld>
  <p:clrMapOvr>
    <a:masterClrMapping/>
  </p:clrMapOvr>
  <p:transition spd="slow" advClick="0">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361" y="162461"/>
            <a:ext cx="9690103" cy="1323439"/>
          </a:xfrm>
        </p:spPr>
        <p:txBody>
          <a:bodyPr/>
          <a:lstStyle/>
          <a:p>
            <a:r>
              <a:rPr lang="en-US" sz="4000" b="1" dirty="0">
                <a:solidFill>
                  <a:srgbClr val="0070C0"/>
                </a:solidFill>
                <a:latin typeface="Verdana" panose="020B0604030504040204" pitchFamily="34" charset="0"/>
                <a:ea typeface="Verdana" panose="020B0604030504040204" pitchFamily="34" charset="0"/>
              </a:rPr>
              <a:t>Child Welfare – </a:t>
            </a:r>
            <a:br>
              <a:rPr lang="en-US" sz="4000" b="1" dirty="0">
                <a:solidFill>
                  <a:srgbClr val="0070C0"/>
                </a:solidFill>
                <a:latin typeface="Verdana" panose="020B0604030504040204" pitchFamily="34" charset="0"/>
                <a:ea typeface="Verdana" panose="020B0604030504040204" pitchFamily="34" charset="0"/>
              </a:rPr>
            </a:br>
            <a:r>
              <a:rPr lang="en-US" sz="4000" b="1" dirty="0">
                <a:solidFill>
                  <a:srgbClr val="0070C0"/>
                </a:solidFill>
                <a:latin typeface="Verdana" panose="020B0604030504040204" pitchFamily="34" charset="0"/>
                <a:ea typeface="Verdana" panose="020B0604030504040204" pitchFamily="34" charset="0"/>
              </a:rPr>
              <a:t>District Characteristics</a:t>
            </a:r>
          </a:p>
        </p:txBody>
      </p:sp>
      <p:sp>
        <p:nvSpPr>
          <p:cNvPr id="3" name="Content Placeholder 2"/>
          <p:cNvSpPr>
            <a:spLocks noGrp="1"/>
          </p:cNvSpPr>
          <p:nvPr>
            <p:ph idx="1"/>
          </p:nvPr>
        </p:nvSpPr>
        <p:spPr>
          <a:xfrm>
            <a:off x="974209" y="1866013"/>
            <a:ext cx="9244014" cy="4457701"/>
          </a:xfrm>
        </p:spPr>
        <p:txBody>
          <a:bodyPr>
            <a:normAutofit fontScale="92500" lnSpcReduction="10000"/>
          </a:bodyPr>
          <a:lstStyle/>
          <a:p>
            <a:pPr>
              <a:lnSpc>
                <a:spcPct val="150000"/>
              </a:lnSpc>
              <a:buClr>
                <a:schemeClr val="tx2"/>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 Both local and state functions within CFSA</a:t>
            </a:r>
          </a:p>
          <a:p>
            <a:pPr>
              <a:lnSpc>
                <a:spcPct val="150000"/>
              </a:lnSpc>
              <a:buClr>
                <a:schemeClr val="tx2"/>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 Partially privatized</a:t>
            </a:r>
          </a:p>
          <a:p>
            <a:pPr>
              <a:lnSpc>
                <a:spcPct val="150000"/>
              </a:lnSpc>
              <a:buClr>
                <a:schemeClr val="tx2"/>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 Have always supported youth in care to age 21</a:t>
            </a:r>
          </a:p>
          <a:p>
            <a:pPr>
              <a:lnSpc>
                <a:spcPct val="150000"/>
              </a:lnSpc>
              <a:buClr>
                <a:schemeClr val="tx2"/>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 All CFSA social workers are MSWs with licenses</a:t>
            </a:r>
          </a:p>
          <a:p>
            <a:pPr>
              <a:lnSpc>
                <a:spcPct val="150000"/>
              </a:lnSpc>
              <a:buClr>
                <a:schemeClr val="tx2"/>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 Strong array of services and best practices</a:t>
            </a:r>
          </a:p>
          <a:p>
            <a:pPr>
              <a:lnSpc>
                <a:spcPct val="150000"/>
              </a:lnSpc>
              <a:buClr>
                <a:schemeClr val="tx2"/>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 Relationships are key. CFSA is the </a:t>
            </a:r>
            <a:r>
              <a:rPr lang="en-US" sz="2400" u="sng" dirty="0">
                <a:latin typeface="Verdana" panose="020B0604030504040204" pitchFamily="34" charset="0"/>
                <a:ea typeface="Verdana" panose="020B0604030504040204" pitchFamily="34" charset="0"/>
              </a:rPr>
              <a:t>agency</a:t>
            </a:r>
            <a:r>
              <a:rPr lang="en-US" sz="2400" dirty="0">
                <a:latin typeface="Verdana" panose="020B0604030504040204" pitchFamily="34" charset="0"/>
                <a:ea typeface="Verdana" panose="020B0604030504040204" pitchFamily="34" charset="0"/>
              </a:rPr>
              <a:t>. Numerous partners make up the </a:t>
            </a:r>
            <a:r>
              <a:rPr lang="en-US" sz="2400" u="sng" dirty="0">
                <a:latin typeface="Verdana" panose="020B0604030504040204" pitchFamily="34" charset="0"/>
                <a:ea typeface="Verdana" panose="020B0604030504040204" pitchFamily="34" charset="0"/>
              </a:rPr>
              <a:t>system</a:t>
            </a:r>
            <a:r>
              <a:rPr lang="en-US" sz="2400" dirty="0">
                <a:latin typeface="Verdana" panose="020B0604030504040204" pitchFamily="34" charset="0"/>
                <a:ea typeface="Verdana" panose="020B0604030504040204" pitchFamily="34" charset="0"/>
              </a:rPr>
              <a:t>.</a:t>
            </a:r>
          </a:p>
          <a:p>
            <a:pPr marL="0" indent="0">
              <a:buClr>
                <a:srgbClr val="FF0000"/>
              </a:buClr>
              <a:buNone/>
            </a:pPr>
            <a:endParaRPr lang="en-US" sz="2400" dirty="0"/>
          </a:p>
          <a:p>
            <a:pPr>
              <a:buClr>
                <a:srgbClr val="FF0000"/>
              </a:buClr>
            </a:pPr>
            <a:endParaRPr lang="en-US" sz="2400" dirty="0"/>
          </a:p>
          <a:p>
            <a:endParaRPr lang="en-US" sz="2400" dirty="0"/>
          </a:p>
        </p:txBody>
      </p:sp>
      <p:sp>
        <p:nvSpPr>
          <p:cNvPr id="4" name="Slide Number Placeholder 3"/>
          <p:cNvSpPr>
            <a:spLocks noGrp="1"/>
          </p:cNvSpPr>
          <p:nvPr>
            <p:ph type="sldNum" sz="quarter" idx="12"/>
          </p:nvPr>
        </p:nvSpPr>
        <p:spPr/>
        <p:txBody>
          <a:bodyPr/>
          <a:lstStyle/>
          <a:p>
            <a:fld id="{6DBB94F3-C67C-4826-BDD1-FEBCD1F90A0E}" type="slidenum">
              <a:rPr lang="en-US" smtClean="0"/>
              <a:pPr/>
              <a:t>3</a:t>
            </a:fld>
            <a:endParaRPr lang="en-US" dirty="0"/>
          </a:p>
        </p:txBody>
      </p:sp>
    </p:spTree>
    <p:extLst>
      <p:ext uri="{BB962C8B-B14F-4D97-AF65-F5344CB8AC3E}">
        <p14:creationId xmlns:p14="http://schemas.microsoft.com/office/powerpoint/2010/main" val="1118545727"/>
      </p:ext>
    </p:extLst>
  </p:cSld>
  <p:clrMapOvr>
    <a:masterClrMapping/>
  </p:clrMapOvr>
  <p:transition spd="slow" advClick="0">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8E18-027B-4B10-B8DD-F5151199928A}"/>
              </a:ext>
            </a:extLst>
          </p:cNvPr>
          <p:cNvSpPr>
            <a:spLocks noGrp="1"/>
          </p:cNvSpPr>
          <p:nvPr>
            <p:ph type="title"/>
          </p:nvPr>
        </p:nvSpPr>
        <p:spPr>
          <a:xfrm>
            <a:off x="0" y="857251"/>
            <a:ext cx="12191999" cy="844617"/>
          </a:xfrm>
        </p:spPr>
        <p:txBody>
          <a:bodyPr>
            <a:noAutofit/>
          </a:bodyPr>
          <a:lstStyle/>
          <a:p>
            <a:pPr algn="ctr"/>
            <a:r>
              <a:rPr lang="en-US" sz="3600" dirty="0">
                <a:solidFill>
                  <a:schemeClr val="tx1"/>
                </a:solidFill>
                <a:latin typeface="Arial Unicode MS"/>
              </a:rPr>
              <a:t>Performance on Key Indicators</a:t>
            </a:r>
          </a:p>
        </p:txBody>
      </p:sp>
      <p:graphicFrame>
        <p:nvGraphicFramePr>
          <p:cNvPr id="5" name="Content Placeholder 4"/>
          <p:cNvGraphicFramePr>
            <a:graphicFrameLocks noGrp="1"/>
          </p:cNvGraphicFramePr>
          <p:nvPr>
            <p:ph idx="1"/>
          </p:nvPr>
        </p:nvGraphicFramePr>
        <p:xfrm>
          <a:off x="1260909" y="1981200"/>
          <a:ext cx="9951574" cy="422308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6F821379-7FFE-470E-89F2-6E51835C653B}" type="slidenum">
              <a:rPr lang="en-US" smtClean="0"/>
              <a:t>30</a:t>
            </a:fld>
            <a:endParaRPr lang="en-US" dirty="0"/>
          </a:p>
        </p:txBody>
      </p:sp>
    </p:spTree>
    <p:extLst>
      <p:ext uri="{BB962C8B-B14F-4D97-AF65-F5344CB8AC3E}">
        <p14:creationId xmlns:p14="http://schemas.microsoft.com/office/powerpoint/2010/main" val="657000930"/>
      </p:ext>
    </p:extLst>
  </p:cSld>
  <p:clrMapOvr>
    <a:masterClrMapping/>
  </p:clrMapOvr>
  <p:transition spd="slow" advClick="0">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B1EE-92ED-4564-B0BB-8A4ADEFC5356}"/>
              </a:ext>
            </a:extLst>
          </p:cNvPr>
          <p:cNvSpPr>
            <a:spLocks noGrp="1"/>
          </p:cNvSpPr>
          <p:nvPr>
            <p:ph type="title"/>
          </p:nvPr>
        </p:nvSpPr>
        <p:spPr>
          <a:xfrm>
            <a:off x="0" y="857252"/>
            <a:ext cx="12192000" cy="935915"/>
          </a:xfrm>
        </p:spPr>
        <p:txBody>
          <a:bodyPr>
            <a:noAutofit/>
          </a:bodyPr>
          <a:lstStyle/>
          <a:p>
            <a:pPr algn="ctr"/>
            <a:r>
              <a:rPr lang="en-US" sz="3600" dirty="0">
                <a:solidFill>
                  <a:schemeClr val="tx1"/>
                </a:solidFill>
                <a:latin typeface="Arial Unicode MS"/>
              </a:rPr>
              <a:t>Performance on Key Indicators</a:t>
            </a:r>
            <a:br>
              <a:rPr lang="en-US" sz="3600" dirty="0">
                <a:solidFill>
                  <a:schemeClr val="tx1"/>
                </a:solidFill>
                <a:latin typeface="Arial Unicode MS"/>
              </a:rPr>
            </a:br>
            <a:r>
              <a:rPr lang="en-US" sz="3600" dirty="0">
                <a:solidFill>
                  <a:schemeClr val="tx1"/>
                </a:solidFill>
                <a:latin typeface="Arial Unicode MS"/>
              </a:rPr>
              <a:t>Supports &amp; Services</a:t>
            </a:r>
          </a:p>
        </p:txBody>
      </p:sp>
      <p:graphicFrame>
        <p:nvGraphicFramePr>
          <p:cNvPr id="5" name="Content Placeholder 4"/>
          <p:cNvGraphicFramePr>
            <a:graphicFrameLocks noGrp="1"/>
          </p:cNvGraphicFramePr>
          <p:nvPr>
            <p:ph idx="1"/>
          </p:nvPr>
        </p:nvGraphicFramePr>
        <p:xfrm>
          <a:off x="1076899" y="1980591"/>
          <a:ext cx="10038201" cy="420758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6F821379-7FFE-470E-89F2-6E51835C653B}" type="slidenum">
              <a:rPr lang="en-US" smtClean="0"/>
              <a:t>31</a:t>
            </a:fld>
            <a:endParaRPr lang="en-US" dirty="0"/>
          </a:p>
        </p:txBody>
      </p:sp>
    </p:spTree>
    <p:extLst>
      <p:ext uri="{BB962C8B-B14F-4D97-AF65-F5344CB8AC3E}">
        <p14:creationId xmlns:p14="http://schemas.microsoft.com/office/powerpoint/2010/main" val="2346685993"/>
      </p:ext>
    </p:extLst>
  </p:cSld>
  <p:clrMapOvr>
    <a:masterClrMapping/>
  </p:clrMapOvr>
  <p:transition spd="slow" advClick="0">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47D3-683F-47DA-BDB8-2693957FB391}"/>
              </a:ext>
            </a:extLst>
          </p:cNvPr>
          <p:cNvSpPr>
            <a:spLocks noGrp="1"/>
          </p:cNvSpPr>
          <p:nvPr>
            <p:ph type="title"/>
          </p:nvPr>
        </p:nvSpPr>
        <p:spPr>
          <a:xfrm>
            <a:off x="0" y="948691"/>
            <a:ext cx="12192000" cy="835660"/>
          </a:xfrm>
        </p:spPr>
        <p:txBody>
          <a:bodyPr>
            <a:noAutofit/>
          </a:bodyPr>
          <a:lstStyle/>
          <a:p>
            <a:pPr algn="ctr"/>
            <a:r>
              <a:rPr lang="en-US" sz="3600" dirty="0">
                <a:solidFill>
                  <a:schemeClr val="tx1"/>
                </a:solidFill>
                <a:latin typeface="Arial Unicode MS"/>
              </a:rPr>
              <a:t>System Performance</a:t>
            </a:r>
            <a:br>
              <a:rPr lang="en-US" sz="3600" b="1" dirty="0">
                <a:solidFill>
                  <a:schemeClr val="tx1"/>
                </a:solidFill>
              </a:rPr>
            </a:br>
            <a:r>
              <a:rPr lang="en-US" sz="3600" dirty="0">
                <a:solidFill>
                  <a:schemeClr val="tx1"/>
                </a:solidFill>
                <a:latin typeface="Arial Unicode MS"/>
              </a:rPr>
              <a:t>Teamwork, Tracking and Overall Practice</a:t>
            </a:r>
          </a:p>
        </p:txBody>
      </p:sp>
      <p:graphicFrame>
        <p:nvGraphicFramePr>
          <p:cNvPr id="7" name="Chart 6">
            <a:extLst>
              <a:ext uri="{FF2B5EF4-FFF2-40B4-BE49-F238E27FC236}">
                <a16:creationId xmlns:a16="http://schemas.microsoft.com/office/drawing/2014/main" id="{08EB8B87-83F7-494E-A213-6E0CB4C5A8E4}"/>
              </a:ext>
            </a:extLst>
          </p:cNvPr>
          <p:cNvGraphicFramePr/>
          <p:nvPr/>
        </p:nvGraphicFramePr>
        <p:xfrm>
          <a:off x="1145405" y="2084471"/>
          <a:ext cx="9971773" cy="38248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6F821379-7FFE-470E-89F2-6E51835C653B}" type="slidenum">
              <a:rPr lang="en-US" smtClean="0"/>
              <a:t>32</a:t>
            </a:fld>
            <a:endParaRPr lang="en-US" dirty="0"/>
          </a:p>
        </p:txBody>
      </p:sp>
    </p:spTree>
    <p:extLst>
      <p:ext uri="{BB962C8B-B14F-4D97-AF65-F5344CB8AC3E}">
        <p14:creationId xmlns:p14="http://schemas.microsoft.com/office/powerpoint/2010/main" val="833300835"/>
      </p:ext>
    </p:extLst>
  </p:cSld>
  <p:clrMapOvr>
    <a:masterClrMapping/>
  </p:clrMapOvr>
  <p:transition spd="slow" advClick="0">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D9AE62F-A983-4DC8-9D8C-A115ABC7F934}"/>
              </a:ext>
            </a:extLst>
          </p:cNvPr>
          <p:cNvGraphicFramePr/>
          <p:nvPr/>
        </p:nvGraphicFramePr>
        <p:xfrm>
          <a:off x="1126156" y="1924050"/>
          <a:ext cx="10086327"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9B07565D-480B-48DB-B1AC-305D92E0CF55}"/>
              </a:ext>
            </a:extLst>
          </p:cNvPr>
          <p:cNvSpPr txBox="1">
            <a:spLocks/>
          </p:cNvSpPr>
          <p:nvPr/>
        </p:nvSpPr>
        <p:spPr>
          <a:xfrm>
            <a:off x="1744408" y="857250"/>
            <a:ext cx="6447501" cy="990600"/>
          </a:xfrm>
          <a:prstGeom prst="rect">
            <a:avLst/>
          </a:prstGeom>
        </p:spPr>
        <p:txBody>
          <a:bodyPr vert="horz" lIns="68580" tIns="34290" rIns="68580" bIns="3429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700" dirty="0"/>
          </a:p>
        </p:txBody>
      </p:sp>
      <p:sp>
        <p:nvSpPr>
          <p:cNvPr id="3" name="Title 2">
            <a:extLst>
              <a:ext uri="{FF2B5EF4-FFF2-40B4-BE49-F238E27FC236}">
                <a16:creationId xmlns:a16="http://schemas.microsoft.com/office/drawing/2014/main" id="{E3442BCA-E159-40E2-8117-A74318967862}"/>
              </a:ext>
            </a:extLst>
          </p:cNvPr>
          <p:cNvSpPr>
            <a:spLocks noGrp="1"/>
          </p:cNvSpPr>
          <p:nvPr>
            <p:ph type="title"/>
          </p:nvPr>
        </p:nvSpPr>
        <p:spPr>
          <a:xfrm>
            <a:off x="0" y="933450"/>
            <a:ext cx="12192000" cy="723900"/>
          </a:xfrm>
          <a:noFill/>
        </p:spPr>
        <p:txBody>
          <a:bodyPr>
            <a:noAutofit/>
          </a:bodyPr>
          <a:lstStyle/>
          <a:p>
            <a:pPr algn="ctr"/>
            <a:r>
              <a:rPr lang="en-US" sz="3600" dirty="0">
                <a:solidFill>
                  <a:schemeClr val="tx1"/>
                </a:solidFill>
                <a:latin typeface="Arial Unicode MS"/>
              </a:rPr>
              <a:t>Performance Improvement </a:t>
            </a:r>
            <a:br>
              <a:rPr lang="en-US" sz="3600" dirty="0">
                <a:solidFill>
                  <a:schemeClr val="tx1"/>
                </a:solidFill>
                <a:latin typeface="Arial Unicode MS"/>
              </a:rPr>
            </a:br>
            <a:r>
              <a:rPr lang="en-US" sz="3600" dirty="0">
                <a:solidFill>
                  <a:schemeClr val="tx1"/>
                </a:solidFill>
                <a:latin typeface="Arial Unicode MS"/>
              </a:rPr>
              <a:t>2017 - 2019</a:t>
            </a:r>
          </a:p>
        </p:txBody>
      </p:sp>
      <p:sp>
        <p:nvSpPr>
          <p:cNvPr id="4" name="Slide Number Placeholder 3"/>
          <p:cNvSpPr>
            <a:spLocks noGrp="1"/>
          </p:cNvSpPr>
          <p:nvPr>
            <p:ph type="sldNum" sz="quarter" idx="12"/>
          </p:nvPr>
        </p:nvSpPr>
        <p:spPr/>
        <p:txBody>
          <a:bodyPr/>
          <a:lstStyle/>
          <a:p>
            <a:fld id="{6F821379-7FFE-470E-89F2-6E51835C653B}" type="slidenum">
              <a:rPr lang="en-US" smtClean="0"/>
              <a:t>33</a:t>
            </a:fld>
            <a:endParaRPr lang="en-US" dirty="0"/>
          </a:p>
        </p:txBody>
      </p:sp>
    </p:spTree>
    <p:extLst>
      <p:ext uri="{BB962C8B-B14F-4D97-AF65-F5344CB8AC3E}">
        <p14:creationId xmlns:p14="http://schemas.microsoft.com/office/powerpoint/2010/main" val="75514030"/>
      </p:ext>
    </p:extLst>
  </p:cSld>
  <p:clrMapOvr>
    <a:masterClrMapping/>
  </p:clrMapOvr>
  <p:transition spd="slow" advClick="0">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C72AEA-A73E-4927-9755-96644EACA393}"/>
              </a:ext>
            </a:extLst>
          </p:cNvPr>
          <p:cNvSpPr>
            <a:spLocks noGrp="1"/>
          </p:cNvSpPr>
          <p:nvPr>
            <p:ph type="sldNum" sz="quarter" idx="12"/>
          </p:nvPr>
        </p:nvSpPr>
        <p:spPr/>
        <p:txBody>
          <a:bodyPr/>
          <a:lstStyle/>
          <a:p>
            <a:fld id="{6DBB94F3-C67C-4826-BDD1-FEBCD1F90A0E}" type="slidenum">
              <a:rPr lang="en-US" smtClean="0"/>
              <a:pPr/>
              <a:t>34</a:t>
            </a:fld>
            <a:endParaRPr lang="en-US" dirty="0"/>
          </a:p>
        </p:txBody>
      </p:sp>
      <p:sp>
        <p:nvSpPr>
          <p:cNvPr id="5" name="Rectangle 4">
            <a:extLst>
              <a:ext uri="{FF2B5EF4-FFF2-40B4-BE49-F238E27FC236}">
                <a16:creationId xmlns:a16="http://schemas.microsoft.com/office/drawing/2014/main" id="{0AB2AB53-885D-4A65-AE02-E3AE5433EF4D}"/>
              </a:ext>
            </a:extLst>
          </p:cNvPr>
          <p:cNvSpPr/>
          <p:nvPr/>
        </p:nvSpPr>
        <p:spPr>
          <a:xfrm>
            <a:off x="1740849" y="2998113"/>
            <a:ext cx="8710301" cy="861774"/>
          </a:xfrm>
          <a:prstGeom prst="rect">
            <a:avLst/>
          </a:prstGeom>
        </p:spPr>
        <p:txBody>
          <a:bodyPr wrap="square">
            <a:spAutoFit/>
          </a:bodyPr>
          <a:lstStyle/>
          <a:p>
            <a:pPr algn="ctr"/>
            <a:r>
              <a:rPr lang="en-US" sz="5000" b="1" dirty="0">
                <a:solidFill>
                  <a:schemeClr val="tx2"/>
                </a:solidFill>
                <a:latin typeface="Verdana" panose="020B0604030504040204" pitchFamily="34" charset="0"/>
                <a:ea typeface="Verdana" panose="020B0604030504040204" pitchFamily="34" charset="0"/>
              </a:rPr>
              <a:t>CFSA Data Dashboard</a:t>
            </a:r>
            <a:endParaRPr lang="en-US" sz="5000" dirty="0"/>
          </a:p>
        </p:txBody>
      </p:sp>
    </p:spTree>
    <p:extLst>
      <p:ext uri="{BB962C8B-B14F-4D97-AF65-F5344CB8AC3E}">
        <p14:creationId xmlns:p14="http://schemas.microsoft.com/office/powerpoint/2010/main" val="2893736956"/>
      </p:ext>
    </p:extLst>
  </p:cSld>
  <p:clrMapOvr>
    <a:masterClrMapping/>
  </p:clrMapOvr>
  <p:transition spd="slow" advClick="0">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489-38E8-4BDE-93AE-78AD02DB021F}"/>
              </a:ext>
            </a:extLst>
          </p:cNvPr>
          <p:cNvSpPr>
            <a:spLocks noGrp="1"/>
          </p:cNvSpPr>
          <p:nvPr>
            <p:ph type="title"/>
          </p:nvPr>
        </p:nvSpPr>
        <p:spPr>
          <a:xfrm>
            <a:off x="1066800" y="437599"/>
            <a:ext cx="10058400" cy="1032243"/>
          </a:xfrm>
        </p:spPr>
        <p:txBody>
          <a:bodyPr>
            <a:normAutofit/>
          </a:bodyPr>
          <a:lstStyle/>
          <a:p>
            <a:r>
              <a:rPr lang="en-US" sz="3600" b="1" dirty="0">
                <a:solidFill>
                  <a:srgbClr val="0070C0"/>
                </a:solidFill>
                <a:latin typeface="Verdana" panose="020B0604030504040204" pitchFamily="34" charset="0"/>
                <a:ea typeface="Verdana" panose="020B0604030504040204" pitchFamily="34" charset="0"/>
              </a:rPr>
              <a:t>Public Accountability </a:t>
            </a:r>
            <a:endParaRPr lang="en-US" sz="3600" dirty="0"/>
          </a:p>
        </p:txBody>
      </p:sp>
      <p:sp>
        <p:nvSpPr>
          <p:cNvPr id="3" name="Content Placeholder 2">
            <a:extLst>
              <a:ext uri="{FF2B5EF4-FFF2-40B4-BE49-F238E27FC236}">
                <a16:creationId xmlns:a16="http://schemas.microsoft.com/office/drawing/2014/main" id="{AE1DD2C8-A876-44D4-A7ED-EADE2FAFB739}"/>
              </a:ext>
            </a:extLst>
          </p:cNvPr>
          <p:cNvSpPr>
            <a:spLocks noGrp="1"/>
          </p:cNvSpPr>
          <p:nvPr>
            <p:ph idx="1"/>
          </p:nvPr>
        </p:nvSpPr>
        <p:spPr>
          <a:xfrm>
            <a:off x="1154083" y="1737359"/>
            <a:ext cx="5633579" cy="4522763"/>
          </a:xfrm>
        </p:spPr>
        <p:txBody>
          <a:bodyPr>
            <a:normAutofit/>
          </a:bodyPr>
          <a:lstStyle/>
          <a:p>
            <a:r>
              <a:rPr lang="en-US" sz="2200" i="1" dirty="0">
                <a:solidFill>
                  <a:schemeClr val="tx1"/>
                </a:solidFill>
                <a:ea typeface="Verdana" panose="020B0604030504040204" pitchFamily="34" charset="0"/>
              </a:rPr>
              <a:t>CFSA’s DASH Public Facing Data Portal  </a:t>
            </a:r>
          </a:p>
          <a:p>
            <a:pPr>
              <a:buFont typeface="Wingdings" panose="05000000000000000000" pitchFamily="2" charset="2"/>
              <a:buChar char="§"/>
            </a:pPr>
            <a:endParaRPr lang="en-US" dirty="0">
              <a:solidFill>
                <a:schemeClr val="tx1"/>
              </a:solidFill>
              <a:ea typeface="Verdana" panose="020B0604030504040204" pitchFamily="34" charset="0"/>
            </a:endParaRPr>
          </a:p>
          <a:p>
            <a:pPr marL="0" indent="0">
              <a:buNone/>
            </a:pPr>
            <a:endParaRPr lang="en-US" dirty="0">
              <a:solidFill>
                <a:schemeClr val="tx1"/>
              </a:solidFill>
              <a:ea typeface="Verdana" panose="020B0604030504040204" pitchFamily="34" charset="0"/>
            </a:endParaRPr>
          </a:p>
          <a:p>
            <a:pPr>
              <a:buFont typeface="Wingdings" panose="05000000000000000000" pitchFamily="2" charset="2"/>
              <a:buChar char="§"/>
            </a:pPr>
            <a:endParaRPr lang="en-US" dirty="0">
              <a:solidFill>
                <a:schemeClr val="tx1"/>
              </a:solidFill>
              <a:ea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F286DFF2-E438-490B-9727-269E539DC896}"/>
              </a:ext>
            </a:extLst>
          </p:cNvPr>
          <p:cNvSpPr>
            <a:spLocks noGrp="1"/>
          </p:cNvSpPr>
          <p:nvPr>
            <p:ph type="sldNum" sz="quarter" idx="12"/>
          </p:nvPr>
        </p:nvSpPr>
        <p:spPr>
          <a:xfrm>
            <a:off x="9900458" y="6459785"/>
            <a:ext cx="1312025" cy="365125"/>
          </a:xfrm>
        </p:spPr>
        <p:txBody>
          <a:bodyPr/>
          <a:lstStyle/>
          <a:p>
            <a:fld id="{6DBB94F3-C67C-4826-BDD1-FEBCD1F90A0E}" type="slidenum">
              <a:rPr lang="en-US" smtClean="0"/>
              <a:pPr/>
              <a:t>35</a:t>
            </a:fld>
            <a:endParaRPr lang="en-US" dirty="0"/>
          </a:p>
        </p:txBody>
      </p:sp>
      <p:pic>
        <p:nvPicPr>
          <p:cNvPr id="5" name="Picture 4">
            <a:extLst>
              <a:ext uri="{FF2B5EF4-FFF2-40B4-BE49-F238E27FC236}">
                <a16:creationId xmlns:a16="http://schemas.microsoft.com/office/drawing/2014/main" id="{D7B65F10-4243-4BB8-AF0F-0848684A60B7}"/>
              </a:ext>
            </a:extLst>
          </p:cNvPr>
          <p:cNvPicPr>
            <a:picLocks noChangeAspect="1"/>
          </p:cNvPicPr>
          <p:nvPr/>
        </p:nvPicPr>
        <p:blipFill>
          <a:blip r:embed="rId2"/>
          <a:stretch>
            <a:fillRect/>
          </a:stretch>
        </p:blipFill>
        <p:spPr>
          <a:xfrm>
            <a:off x="1409516" y="2354633"/>
            <a:ext cx="4206240" cy="3755620"/>
          </a:xfrm>
          <a:prstGeom prst="rect">
            <a:avLst/>
          </a:prstGeom>
        </p:spPr>
      </p:pic>
    </p:spTree>
    <p:extLst>
      <p:ext uri="{BB962C8B-B14F-4D97-AF65-F5344CB8AC3E}">
        <p14:creationId xmlns:p14="http://schemas.microsoft.com/office/powerpoint/2010/main" val="4057133942"/>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C72AEA-A73E-4927-9755-96644EACA393}"/>
              </a:ext>
            </a:extLst>
          </p:cNvPr>
          <p:cNvSpPr>
            <a:spLocks noGrp="1"/>
          </p:cNvSpPr>
          <p:nvPr>
            <p:ph type="sldNum" sz="quarter" idx="12"/>
          </p:nvPr>
        </p:nvSpPr>
        <p:spPr/>
        <p:txBody>
          <a:bodyPr/>
          <a:lstStyle/>
          <a:p>
            <a:fld id="{6DBB94F3-C67C-4826-BDD1-FEBCD1F90A0E}" type="slidenum">
              <a:rPr lang="en-US" smtClean="0"/>
              <a:pPr/>
              <a:t>36</a:t>
            </a:fld>
            <a:endParaRPr lang="en-US" dirty="0"/>
          </a:p>
        </p:txBody>
      </p:sp>
      <p:sp>
        <p:nvSpPr>
          <p:cNvPr id="5" name="Rectangle 4">
            <a:extLst>
              <a:ext uri="{FF2B5EF4-FFF2-40B4-BE49-F238E27FC236}">
                <a16:creationId xmlns:a16="http://schemas.microsoft.com/office/drawing/2014/main" id="{0AB2AB53-885D-4A65-AE02-E3AE5433EF4D}"/>
              </a:ext>
            </a:extLst>
          </p:cNvPr>
          <p:cNvSpPr/>
          <p:nvPr/>
        </p:nvSpPr>
        <p:spPr>
          <a:xfrm>
            <a:off x="1416511" y="2017613"/>
            <a:ext cx="9139959" cy="2400657"/>
          </a:xfrm>
          <a:prstGeom prst="rect">
            <a:avLst/>
          </a:prstGeom>
        </p:spPr>
        <p:txBody>
          <a:bodyPr wrap="square">
            <a:spAutoFit/>
          </a:bodyPr>
          <a:lstStyle/>
          <a:p>
            <a:pPr algn="ctr"/>
            <a:r>
              <a:rPr lang="en-US" sz="5000" b="1" dirty="0">
                <a:solidFill>
                  <a:schemeClr val="tx2"/>
                </a:solidFill>
                <a:latin typeface="Verdana" panose="020B0604030504040204" pitchFamily="34" charset="0"/>
                <a:ea typeface="Verdana" panose="020B0604030504040204" pitchFamily="34" charset="0"/>
              </a:rPr>
              <a:t>Office of Policy, Planning and Program Support</a:t>
            </a:r>
          </a:p>
          <a:p>
            <a:pPr algn="ctr"/>
            <a:r>
              <a:rPr lang="en-US" sz="5000" b="1" dirty="0">
                <a:solidFill>
                  <a:schemeClr val="tx2"/>
                </a:solidFill>
                <a:latin typeface="Verdana" panose="020B0604030504040204" pitchFamily="34" charset="0"/>
                <a:ea typeface="Verdana" panose="020B0604030504040204" pitchFamily="34" charset="0"/>
              </a:rPr>
              <a:t>Policy Update </a:t>
            </a:r>
            <a:endParaRPr lang="en-US" sz="5000" dirty="0"/>
          </a:p>
        </p:txBody>
      </p:sp>
    </p:spTree>
    <p:extLst>
      <p:ext uri="{BB962C8B-B14F-4D97-AF65-F5344CB8AC3E}">
        <p14:creationId xmlns:p14="http://schemas.microsoft.com/office/powerpoint/2010/main" val="519844670"/>
      </p:ext>
    </p:extLst>
  </p:cSld>
  <p:clrMapOvr>
    <a:masterClrMapping/>
  </p:clrMapOvr>
  <p:transition spd="slow" advClick="0">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030" y="1834470"/>
            <a:ext cx="10969943" cy="4323986"/>
          </a:xfrm>
        </p:spPr>
        <p:txBody>
          <a:bodyPr>
            <a:normAutofit/>
          </a:bodyPr>
          <a:lstStyle/>
          <a:p>
            <a:pPr marL="0" indent="0">
              <a:spcBef>
                <a:spcPts val="0"/>
              </a:spcBef>
              <a:buNone/>
            </a:pPr>
            <a:r>
              <a:rPr lang="en-US" sz="2199" dirty="0">
                <a:latin typeface="Calibri" panose="020F0502020204030204" pitchFamily="34" charset="0"/>
                <a:cs typeface="Calibri" panose="020F0502020204030204" pitchFamily="34" charset="0"/>
              </a:rPr>
              <a:t>All published policies are accessible at </a:t>
            </a:r>
            <a:r>
              <a:rPr lang="en-US" sz="2199" dirty="0">
                <a:latin typeface="Calibri" panose="020F0502020204030204" pitchFamily="34" charset="0"/>
                <a:cs typeface="Calibri" panose="020F0502020204030204" pitchFamily="34" charset="0"/>
                <a:hlinkClick r:id="rId3"/>
              </a:rPr>
              <a:t>https://cfsa.dc.gov/page/cfsa-online-policy-manual</a:t>
            </a:r>
            <a:r>
              <a:rPr lang="en-US" sz="2199" dirty="0">
                <a:latin typeface="Calibri" panose="020F0502020204030204" pitchFamily="34" charset="0"/>
                <a:cs typeface="Calibri" panose="020F0502020204030204" pitchFamily="34" charset="0"/>
              </a:rPr>
              <a:t> by key word search.</a:t>
            </a:r>
          </a:p>
          <a:p>
            <a:pPr marL="109695" indent="0">
              <a:buNone/>
            </a:pPr>
            <a:endParaRPr lang="en-US" sz="1200" b="1" dirty="0">
              <a:solidFill>
                <a:schemeClr val="accent6">
                  <a:lumMod val="50000"/>
                </a:schemeClr>
              </a:solidFill>
            </a:endParaRPr>
          </a:p>
          <a:p>
            <a:pPr marL="109695" indent="0">
              <a:buNone/>
            </a:pPr>
            <a:endParaRPr lang="en-US" dirty="0"/>
          </a:p>
        </p:txBody>
      </p:sp>
      <p:sp>
        <p:nvSpPr>
          <p:cNvPr id="4" name="Slide Number Placeholder 3"/>
          <p:cNvSpPr>
            <a:spLocks noGrp="1"/>
          </p:cNvSpPr>
          <p:nvPr>
            <p:ph type="sldNum" sz="quarter" idx="12"/>
          </p:nvPr>
        </p:nvSpPr>
        <p:spPr>
          <a:xfrm>
            <a:off x="10757709" y="6217195"/>
            <a:ext cx="457081" cy="457081"/>
          </a:xfrm>
        </p:spPr>
        <p:txBody>
          <a:bodyPr/>
          <a:lstStyle/>
          <a:p>
            <a:pPr defTabSz="457063"/>
            <a:fld id="{D5CEC037-0444-4405-99B8-9096442C2FF2}" type="slidenum">
              <a:rPr lang="en-US" sz="1999">
                <a:latin typeface="Tw Cen MT" panose="020B0602020104020603" pitchFamily="34" charset="0"/>
              </a:rPr>
              <a:pPr defTabSz="457063"/>
              <a:t>37</a:t>
            </a:fld>
            <a:endParaRPr lang="en-US" sz="1999" dirty="0">
              <a:latin typeface="Tw Cen MT" panose="020B0602020104020603" pitchFamily="34" charset="0"/>
            </a:endParaRPr>
          </a:p>
        </p:txBody>
      </p:sp>
      <p:grpSp>
        <p:nvGrpSpPr>
          <p:cNvPr id="9" name="Group 8"/>
          <p:cNvGrpSpPr/>
          <p:nvPr/>
        </p:nvGrpSpPr>
        <p:grpSpPr>
          <a:xfrm>
            <a:off x="3203247" y="2744656"/>
            <a:ext cx="5785508" cy="3679012"/>
            <a:chOff x="1678492" y="2292748"/>
            <a:chExt cx="5787015" cy="3679970"/>
          </a:xfrm>
        </p:grpSpPr>
        <p:pic>
          <p:nvPicPr>
            <p:cNvPr id="7" name="Picture 6"/>
            <p:cNvPicPr>
              <a:picLocks noChangeAspect="1"/>
            </p:cNvPicPr>
            <p:nvPr/>
          </p:nvPicPr>
          <p:blipFill rotWithShape="1">
            <a:blip r:embed="rId4"/>
            <a:srcRect l="56667" r="7500" b="21171"/>
            <a:stretch/>
          </p:blipFill>
          <p:spPr>
            <a:xfrm>
              <a:off x="1678492" y="2292748"/>
              <a:ext cx="5787015" cy="3679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Left Arrow 5"/>
            <p:cNvSpPr/>
            <p:nvPr/>
          </p:nvSpPr>
          <p:spPr>
            <a:xfrm rot="16200000">
              <a:off x="5876982" y="3190818"/>
              <a:ext cx="819037"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srgbClr val="FFFFFF"/>
                </a:solidFill>
                <a:latin typeface="Gill Sans MT" panose="020B0502020104020203"/>
              </a:endParaRPr>
            </a:p>
          </p:txBody>
        </p:sp>
        <p:sp>
          <p:nvSpPr>
            <p:cNvPr id="8" name="Oval 7"/>
            <p:cNvSpPr/>
            <p:nvPr/>
          </p:nvSpPr>
          <p:spPr>
            <a:xfrm>
              <a:off x="3657600" y="40386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srgbClr val="FFFFFF"/>
                </a:solidFill>
                <a:latin typeface="Gill Sans MT" panose="020B0502020104020203"/>
              </a:endParaRPr>
            </a:p>
          </p:txBody>
        </p:sp>
      </p:grpSp>
      <p:sp>
        <p:nvSpPr>
          <p:cNvPr id="10" name="Rectangle 9">
            <a:extLst>
              <a:ext uri="{FF2B5EF4-FFF2-40B4-BE49-F238E27FC236}">
                <a16:creationId xmlns:a16="http://schemas.microsoft.com/office/drawing/2014/main" id="{CDA2B301-3547-4B8D-AA93-8948A93FF344}"/>
              </a:ext>
            </a:extLst>
          </p:cNvPr>
          <p:cNvSpPr/>
          <p:nvPr/>
        </p:nvSpPr>
        <p:spPr>
          <a:xfrm>
            <a:off x="611030" y="179048"/>
            <a:ext cx="7646645" cy="1200329"/>
          </a:xfrm>
          <a:prstGeom prst="rect">
            <a:avLst/>
          </a:prstGeom>
        </p:spPr>
        <p:txBody>
          <a:bodyPr wrap="none">
            <a:spAutoFit/>
          </a:bodyPr>
          <a:lstStyle/>
          <a:p>
            <a:r>
              <a:rPr lang="en-US" sz="3600" b="1" dirty="0">
                <a:solidFill>
                  <a:srgbClr val="0070C0"/>
                </a:solidFill>
                <a:latin typeface="Verdana" panose="020B0604030504040204" pitchFamily="34" charset="0"/>
                <a:ea typeface="Verdana" panose="020B0604030504040204" pitchFamily="34" charset="0"/>
              </a:rPr>
              <a:t>Online Policy Manual Access </a:t>
            </a:r>
          </a:p>
          <a:p>
            <a:r>
              <a:rPr lang="en-US" sz="3600" b="1" dirty="0">
                <a:solidFill>
                  <a:srgbClr val="0070C0"/>
                </a:solidFill>
                <a:latin typeface="Verdana" panose="020B0604030504040204" pitchFamily="34" charset="0"/>
                <a:ea typeface="Verdana" panose="020B0604030504040204" pitchFamily="34" charset="0"/>
              </a:rPr>
              <a:t>– From the CFSA Internet </a:t>
            </a:r>
            <a:endParaRPr lang="en-US" sz="3600" dirty="0"/>
          </a:p>
        </p:txBody>
      </p:sp>
    </p:spTree>
    <p:extLst>
      <p:ext uri="{BB962C8B-B14F-4D97-AF65-F5344CB8AC3E}">
        <p14:creationId xmlns:p14="http://schemas.microsoft.com/office/powerpoint/2010/main" val="3260752023"/>
      </p:ext>
    </p:extLst>
  </p:cSld>
  <p:clrMapOvr>
    <a:masterClrMapping/>
  </p:clrMapOvr>
  <p:transition spd="slow" advClick="0">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574ED-1F68-45E8-90E4-1E6E47285C99}"/>
              </a:ext>
            </a:extLst>
          </p:cNvPr>
          <p:cNvSpPr>
            <a:spLocks noGrp="1"/>
          </p:cNvSpPr>
          <p:nvPr>
            <p:ph idx="1"/>
          </p:nvPr>
        </p:nvSpPr>
        <p:spPr>
          <a:xfrm>
            <a:off x="3264441" y="1401407"/>
            <a:ext cx="8227457" cy="4761260"/>
          </a:xfrm>
        </p:spPr>
        <p:txBody>
          <a:bodyPr>
            <a:normAutofit/>
          </a:bodyPr>
          <a:lstStyle/>
          <a:p>
            <a:pPr marL="457063" indent="-457063">
              <a:spcBef>
                <a:spcPts val="1200"/>
              </a:spcBef>
              <a:buClr>
                <a:srgbClr val="FF0000"/>
              </a:buClr>
              <a:buFont typeface="Wingdings" panose="05000000000000000000" pitchFamily="2" charset="2"/>
              <a:buChar char=""/>
            </a:pPr>
            <a:r>
              <a:rPr lang="en-US" sz="2199" b="1" dirty="0">
                <a:latin typeface="Calibri" panose="020F0502020204030204" pitchFamily="34" charset="0"/>
                <a:cs typeface="Calibri" panose="020F0502020204030204" pitchFamily="34" charset="0"/>
              </a:rPr>
              <a:t>Program Policies </a:t>
            </a:r>
            <a:r>
              <a:rPr lang="en-US" sz="2199" dirty="0">
                <a:latin typeface="Calibri" panose="020F0502020204030204" pitchFamily="34" charset="0"/>
                <a:cs typeface="Calibri" panose="020F0502020204030204" pitchFamily="34" charset="0"/>
              </a:rPr>
              <a:t>– Governance that directly impacts case practice (e.g., Investigations, Cell Phones for Youth in Care)</a:t>
            </a:r>
          </a:p>
          <a:p>
            <a:pPr marL="457063" indent="-457063">
              <a:spcBef>
                <a:spcPts val="1200"/>
              </a:spcBef>
              <a:buClr>
                <a:srgbClr val="FF0000"/>
              </a:buClr>
              <a:buFont typeface="Wingdings" panose="05000000000000000000" pitchFamily="2" charset="2"/>
              <a:buChar char=""/>
            </a:pPr>
            <a:r>
              <a:rPr lang="en-US" sz="2199" b="1" dirty="0">
                <a:latin typeface="Calibri" panose="020F0502020204030204" pitchFamily="34" charset="0"/>
                <a:cs typeface="Calibri" panose="020F0502020204030204" pitchFamily="34" charset="0"/>
              </a:rPr>
              <a:t>General Administrative Policies (GAP) </a:t>
            </a:r>
            <a:r>
              <a:rPr lang="en-US" sz="2199" dirty="0">
                <a:latin typeface="Calibri" panose="020F0502020204030204" pitchFamily="34" charset="0"/>
                <a:cs typeface="Calibri" panose="020F0502020204030204" pitchFamily="34" charset="0"/>
              </a:rPr>
              <a:t>– Governance and procedures that directly impact the managerial and organizational standards of the agency (e.g., Alternative Work Schedule, Vehicle Accountability)</a:t>
            </a:r>
          </a:p>
          <a:p>
            <a:pPr marL="457063" indent="-457063">
              <a:spcBef>
                <a:spcPts val="1200"/>
              </a:spcBef>
              <a:buClr>
                <a:srgbClr val="FF0000"/>
              </a:buClr>
              <a:buFont typeface="Wingdings" panose="05000000000000000000" pitchFamily="2" charset="2"/>
              <a:buChar char=""/>
            </a:pPr>
            <a:r>
              <a:rPr lang="en-US" sz="2199" b="1" dirty="0">
                <a:latin typeface="Calibri" panose="020F0502020204030204" pitchFamily="34" charset="0"/>
                <a:cs typeface="Calibri" panose="020F0502020204030204" pitchFamily="34" charset="0"/>
              </a:rPr>
              <a:t>Administrative Issuances </a:t>
            </a:r>
            <a:r>
              <a:rPr lang="en-US" sz="2199" dirty="0">
                <a:latin typeface="Calibri" panose="020F0502020204030204" pitchFamily="34" charset="0"/>
                <a:cs typeface="Calibri" panose="020F0502020204030204" pitchFamily="34" charset="0"/>
              </a:rPr>
              <a:t>– Interim guidance to establish minimum standards of practice while new policies or procedures are being developed.</a:t>
            </a:r>
            <a:endParaRPr lang="en-US" sz="2199" dirty="0">
              <a:solidFill>
                <a:srgbClr val="FF0000"/>
              </a:solidFill>
              <a:latin typeface="Calibri" panose="020F0502020204030204" pitchFamily="34" charset="0"/>
              <a:cs typeface="Calibri" panose="020F0502020204030204" pitchFamily="34" charset="0"/>
            </a:endParaRPr>
          </a:p>
          <a:p>
            <a:pPr marL="457063" indent="-457063">
              <a:spcBef>
                <a:spcPts val="1200"/>
              </a:spcBef>
              <a:buClr>
                <a:srgbClr val="FF0000"/>
              </a:buClr>
              <a:buFont typeface="Wingdings" panose="05000000000000000000" pitchFamily="2" charset="2"/>
              <a:buChar char=""/>
            </a:pPr>
            <a:r>
              <a:rPr lang="en-US" sz="2199" b="1" dirty="0">
                <a:latin typeface="Calibri" panose="020F0502020204030204" pitchFamily="34" charset="0"/>
                <a:cs typeface="Calibri" panose="020F0502020204030204" pitchFamily="34" charset="0"/>
              </a:rPr>
              <a:t>Collateral Documents </a:t>
            </a:r>
            <a:r>
              <a:rPr lang="en-US" sz="2199" dirty="0">
                <a:latin typeface="Calibri" panose="020F0502020204030204" pitchFamily="34" charset="0"/>
                <a:cs typeface="Calibri" panose="020F0502020204030204" pitchFamily="34" charset="0"/>
              </a:rPr>
              <a:t>– Guidance documents that provide additional detail and instructions related to governance documents (e.g., FAQ, Tip Sheet, Business Process)</a:t>
            </a:r>
          </a:p>
        </p:txBody>
      </p:sp>
      <p:sp>
        <p:nvSpPr>
          <p:cNvPr id="4" name="Slide Number Placeholder 3">
            <a:extLst>
              <a:ext uri="{FF2B5EF4-FFF2-40B4-BE49-F238E27FC236}">
                <a16:creationId xmlns:a16="http://schemas.microsoft.com/office/drawing/2014/main" id="{95B803DE-8A31-462D-A566-7A565037B75E}"/>
              </a:ext>
            </a:extLst>
          </p:cNvPr>
          <p:cNvSpPr>
            <a:spLocks noGrp="1"/>
          </p:cNvSpPr>
          <p:nvPr>
            <p:ph type="sldNum" sz="quarter" idx="12"/>
          </p:nvPr>
        </p:nvSpPr>
        <p:spPr>
          <a:xfrm>
            <a:off x="10757709" y="6217195"/>
            <a:ext cx="457081" cy="457081"/>
          </a:xfrm>
        </p:spPr>
        <p:txBody>
          <a:bodyPr/>
          <a:lstStyle/>
          <a:p>
            <a:pPr defTabSz="457063"/>
            <a:fld id="{6DBB94F3-C67C-4826-BDD1-FEBCD1F90A0E}" type="slidenum">
              <a:rPr lang="en-US" sz="1999">
                <a:latin typeface="Gill Sans MT" panose="020B0502020104020203"/>
              </a:rPr>
              <a:pPr defTabSz="457063"/>
              <a:t>38</a:t>
            </a:fld>
            <a:endParaRPr lang="en-US" sz="1999" dirty="0">
              <a:latin typeface="Gill Sans MT" panose="020B0502020104020203"/>
            </a:endParaRPr>
          </a:p>
        </p:txBody>
      </p:sp>
      <p:pic>
        <p:nvPicPr>
          <p:cNvPr id="8" name="Graphic 7" descr="Document">
            <a:extLst>
              <a:ext uri="{FF2B5EF4-FFF2-40B4-BE49-F238E27FC236}">
                <a16:creationId xmlns:a16="http://schemas.microsoft.com/office/drawing/2014/main" id="{C1559BF2-84BE-4ED5-93FD-7E1761FA1D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6669" y="3647383"/>
            <a:ext cx="914162" cy="914162"/>
          </a:xfrm>
          <a:prstGeom prst="rect">
            <a:avLst/>
          </a:prstGeom>
        </p:spPr>
      </p:pic>
      <p:pic>
        <p:nvPicPr>
          <p:cNvPr id="10" name="Graphic 9" descr="Checklist RTL">
            <a:extLst>
              <a:ext uri="{FF2B5EF4-FFF2-40B4-BE49-F238E27FC236}">
                <a16:creationId xmlns:a16="http://schemas.microsoft.com/office/drawing/2014/main" id="{CF6694D8-E493-4FCE-94BD-7CE7F80A9C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16669" y="2531344"/>
            <a:ext cx="914162" cy="914162"/>
          </a:xfrm>
          <a:prstGeom prst="rect">
            <a:avLst/>
          </a:prstGeom>
        </p:spPr>
      </p:pic>
      <p:pic>
        <p:nvPicPr>
          <p:cNvPr id="12" name="Graphic 11" descr="Contract">
            <a:extLst>
              <a:ext uri="{FF2B5EF4-FFF2-40B4-BE49-F238E27FC236}">
                <a16:creationId xmlns:a16="http://schemas.microsoft.com/office/drawing/2014/main" id="{F08345A5-2F59-41E6-9FE4-A5D471F2B7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6669" y="1341664"/>
            <a:ext cx="914162" cy="914162"/>
          </a:xfrm>
          <a:prstGeom prst="rect">
            <a:avLst/>
          </a:prstGeom>
        </p:spPr>
      </p:pic>
      <p:pic>
        <p:nvPicPr>
          <p:cNvPr id="14" name="Graphic 13" descr="List">
            <a:extLst>
              <a:ext uri="{FF2B5EF4-FFF2-40B4-BE49-F238E27FC236}">
                <a16:creationId xmlns:a16="http://schemas.microsoft.com/office/drawing/2014/main" id="{73041799-7669-4C78-8A90-A8B51D0BDF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6669" y="4753265"/>
            <a:ext cx="914162" cy="914162"/>
          </a:xfrm>
          <a:prstGeom prst="rect">
            <a:avLst/>
          </a:prstGeom>
        </p:spPr>
      </p:pic>
      <p:sp>
        <p:nvSpPr>
          <p:cNvPr id="9" name="Rectangle 8">
            <a:extLst>
              <a:ext uri="{FF2B5EF4-FFF2-40B4-BE49-F238E27FC236}">
                <a16:creationId xmlns:a16="http://schemas.microsoft.com/office/drawing/2014/main" id="{D79BA5C7-0005-4CC5-BA56-CCBEA124D850}"/>
              </a:ext>
            </a:extLst>
          </p:cNvPr>
          <p:cNvSpPr/>
          <p:nvPr/>
        </p:nvSpPr>
        <p:spPr>
          <a:xfrm>
            <a:off x="1047337" y="503613"/>
            <a:ext cx="8036174" cy="646331"/>
          </a:xfrm>
          <a:prstGeom prst="rect">
            <a:avLst/>
          </a:prstGeom>
        </p:spPr>
        <p:txBody>
          <a:bodyPr wrap="none">
            <a:spAutoFit/>
          </a:bodyPr>
          <a:lstStyle/>
          <a:p>
            <a:r>
              <a:rPr lang="en-US" sz="3600" b="1" dirty="0">
                <a:solidFill>
                  <a:srgbClr val="0070C0"/>
                </a:solidFill>
                <a:latin typeface="Verdana" panose="020B0604030504040204" pitchFamily="34" charset="0"/>
                <a:ea typeface="Verdana" panose="020B0604030504040204" pitchFamily="34" charset="0"/>
              </a:rPr>
              <a:t>Governance &amp; Guidance Types</a:t>
            </a:r>
            <a:endParaRPr lang="en-US" sz="3600" dirty="0"/>
          </a:p>
        </p:txBody>
      </p:sp>
    </p:spTree>
    <p:extLst>
      <p:ext uri="{BB962C8B-B14F-4D97-AF65-F5344CB8AC3E}">
        <p14:creationId xmlns:p14="http://schemas.microsoft.com/office/powerpoint/2010/main" val="2265694863"/>
      </p:ext>
    </p:extLst>
  </p:cSld>
  <p:clrMapOvr>
    <a:masterClrMapping/>
  </p:clrMapOvr>
  <p:transition spd="slow" advClick="0">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FA626B-73AE-4E1E-AD66-01BA761F30AF}"/>
              </a:ext>
            </a:extLst>
          </p:cNvPr>
          <p:cNvSpPr>
            <a:spLocks noGrp="1"/>
          </p:cNvSpPr>
          <p:nvPr>
            <p:ph idx="1"/>
          </p:nvPr>
        </p:nvSpPr>
        <p:spPr>
          <a:xfrm>
            <a:off x="1677551" y="1486407"/>
            <a:ext cx="9903420" cy="5187869"/>
          </a:xfrm>
        </p:spPr>
        <p:txBody>
          <a:bodyPr>
            <a:noAutofit/>
          </a:bodyPr>
          <a:lstStyle/>
          <a:p>
            <a:pPr marL="457063" indent="-457063">
              <a:spcBef>
                <a:spcPts val="0"/>
              </a:spcBef>
              <a:buClr>
                <a:schemeClr val="accent1"/>
              </a:buClr>
              <a:buFont typeface="Wingdings" panose="05000000000000000000" pitchFamily="2" charset="2"/>
              <a:buChar char="n"/>
            </a:pPr>
            <a:endParaRPr lang="en-US" sz="2199" b="1" dirty="0">
              <a:latin typeface="Calibri" panose="020F0502020204030204" pitchFamily="34" charset="0"/>
              <a:cs typeface="Calibri" panose="020F0502020204030204" pitchFamily="34" charset="0"/>
            </a:endParaRPr>
          </a:p>
          <a:p>
            <a:pPr marL="457063" indent="-457063">
              <a:spcBef>
                <a:spcPts val="0"/>
              </a:spcBef>
              <a:buClr>
                <a:schemeClr val="accent1"/>
              </a:buClr>
              <a:buFont typeface="Wingdings" panose="05000000000000000000" pitchFamily="2" charset="2"/>
              <a:buChar char="n"/>
            </a:pPr>
            <a:r>
              <a:rPr lang="en-US" sz="2199" b="1" dirty="0">
                <a:latin typeface="Calibri" panose="020F0502020204030204" pitchFamily="34" charset="0"/>
                <a:cs typeface="Calibri" panose="020F0502020204030204" pitchFamily="34" charset="0"/>
              </a:rPr>
              <a:t>Grandparent Caregiver Program </a:t>
            </a:r>
            <a:r>
              <a:rPr lang="en-US" sz="2199" b="1" dirty="0">
                <a:latin typeface="Calibri"/>
                <a:cs typeface="Calibri"/>
              </a:rPr>
              <a:t>(Policy Update)</a:t>
            </a:r>
          </a:p>
          <a:p>
            <a:pPr lvl="2">
              <a:spcBef>
                <a:spcPts val="0"/>
              </a:spcBef>
              <a:buClr>
                <a:schemeClr val="accent1"/>
              </a:buClr>
              <a:buFont typeface="Wingdings" panose="05000000000000000000" pitchFamily="2" charset="2"/>
              <a:buChar char="ü"/>
            </a:pPr>
            <a:r>
              <a:rPr lang="en-US" sz="1999" i="1" dirty="0">
                <a:latin typeface="Calibri" panose="020F0502020204030204" pitchFamily="34" charset="0"/>
                <a:cs typeface="Calibri" panose="020F0502020204030204" pitchFamily="34" charset="0"/>
              </a:rPr>
              <a:t>Clarifies procedural elements during the application process</a:t>
            </a:r>
          </a:p>
          <a:p>
            <a:pPr marL="914400" lvl="2" indent="0">
              <a:spcBef>
                <a:spcPts val="0"/>
              </a:spcBef>
              <a:buClr>
                <a:schemeClr val="accent1"/>
              </a:buClr>
              <a:buNone/>
            </a:pPr>
            <a:endParaRPr lang="en-US" sz="1999" dirty="0">
              <a:latin typeface="Calibri" panose="020F0502020204030204" pitchFamily="34" charset="0"/>
              <a:cs typeface="Calibri" panose="020F0502020204030204" pitchFamily="34" charset="0"/>
            </a:endParaRPr>
          </a:p>
          <a:p>
            <a:pPr marL="457063" indent="-457063">
              <a:spcBef>
                <a:spcPts val="600"/>
              </a:spcBef>
              <a:buClr>
                <a:schemeClr val="accent1"/>
              </a:buClr>
              <a:buFont typeface="Wingdings" panose="05000000000000000000" pitchFamily="2" charset="2"/>
              <a:buChar char="n"/>
            </a:pPr>
            <a:r>
              <a:rPr lang="en-US" sz="2199" b="1" dirty="0">
                <a:latin typeface="Calibri" panose="020F0502020204030204" pitchFamily="34" charset="0"/>
                <a:cs typeface="Calibri" panose="020F0502020204030204" pitchFamily="34" charset="0"/>
              </a:rPr>
              <a:t>Close Relative Caregiver </a:t>
            </a:r>
            <a:r>
              <a:rPr lang="en-US" sz="2199" b="1" dirty="0">
                <a:latin typeface="Calibri"/>
                <a:cs typeface="Calibri"/>
              </a:rPr>
              <a:t>(New AI)</a:t>
            </a:r>
            <a:endParaRPr lang="en-US" sz="2199" b="1" dirty="0">
              <a:latin typeface="Calibri" panose="020F0502020204030204" pitchFamily="34" charset="0"/>
              <a:cs typeface="Calibri" panose="020F0502020204030204" pitchFamily="34" charset="0"/>
            </a:endParaRPr>
          </a:p>
          <a:p>
            <a:pPr lvl="2">
              <a:spcBef>
                <a:spcPts val="0"/>
              </a:spcBef>
              <a:buClr>
                <a:schemeClr val="accent1"/>
              </a:buClr>
              <a:buFont typeface="Wingdings" panose="05000000000000000000" pitchFamily="2" charset="2"/>
              <a:buChar char="ü"/>
            </a:pPr>
            <a:r>
              <a:rPr lang="en-US" sz="1999" i="1" dirty="0">
                <a:latin typeface="Calibri" panose="020F0502020204030204" pitchFamily="34" charset="0"/>
                <a:cs typeface="Calibri" panose="020F0502020204030204" pitchFamily="34" charset="0"/>
              </a:rPr>
              <a:t>Expands the definition of “grands” to include aunts/uncles/siblings</a:t>
            </a:r>
          </a:p>
          <a:p>
            <a:pPr marL="914400" lvl="2" indent="0">
              <a:spcBef>
                <a:spcPts val="0"/>
              </a:spcBef>
              <a:buClr>
                <a:schemeClr val="accent1"/>
              </a:buClr>
              <a:buNone/>
            </a:pPr>
            <a:endParaRPr lang="en-US" sz="1999" i="1" dirty="0">
              <a:latin typeface="Calibri" panose="020F0502020204030204" pitchFamily="34" charset="0"/>
              <a:cs typeface="Calibri" panose="020F0502020204030204" pitchFamily="34" charset="0"/>
            </a:endParaRPr>
          </a:p>
          <a:p>
            <a:pPr marL="457063" indent="-457063">
              <a:spcBef>
                <a:spcPts val="600"/>
              </a:spcBef>
              <a:buClr>
                <a:schemeClr val="accent1"/>
              </a:buClr>
              <a:buFont typeface="Wingdings" panose="05000000000000000000" pitchFamily="2" charset="2"/>
              <a:buChar char="n"/>
            </a:pPr>
            <a:r>
              <a:rPr lang="en-US" sz="2199" b="1" dirty="0">
                <a:latin typeface="Calibri" panose="020F0502020204030204" pitchFamily="34" charset="0"/>
                <a:cs typeface="Calibri" panose="020F0502020204030204" pitchFamily="34" charset="0"/>
              </a:rPr>
              <a:t>In Home </a:t>
            </a:r>
            <a:r>
              <a:rPr lang="en-US" sz="2199" b="1" dirty="0">
                <a:latin typeface="Calibri" panose="020F0502020204030204" pitchFamily="34" charset="0"/>
              </a:rPr>
              <a:t>(Policy Update)</a:t>
            </a:r>
            <a:endParaRPr lang="en-US" sz="2199" b="1" dirty="0">
              <a:latin typeface="Calibri" panose="020F0502020204030204" pitchFamily="34" charset="0"/>
              <a:cs typeface="Calibri" panose="020F0502020204030204" pitchFamily="34" charset="0"/>
            </a:endParaRPr>
          </a:p>
          <a:p>
            <a:pPr lvl="2">
              <a:spcBef>
                <a:spcPts val="0"/>
              </a:spcBef>
              <a:buClr>
                <a:schemeClr val="accent1"/>
              </a:buClr>
              <a:buFont typeface="Wingdings" panose="05000000000000000000" pitchFamily="2" charset="2"/>
              <a:buChar char="ü"/>
            </a:pPr>
            <a:r>
              <a:rPr lang="en-US" sz="1999" i="1" dirty="0">
                <a:latin typeface="Calibri" panose="020F0502020204030204" pitchFamily="34" charset="0"/>
                <a:cs typeface="Calibri" panose="020F0502020204030204" pitchFamily="34" charset="0"/>
              </a:rPr>
              <a:t>Clarifies the criteria for opening an in-home services case and for making a levels of care determination</a:t>
            </a:r>
          </a:p>
          <a:p>
            <a:pPr marL="914400" lvl="2" indent="0">
              <a:spcBef>
                <a:spcPts val="0"/>
              </a:spcBef>
              <a:buClr>
                <a:schemeClr val="accent1"/>
              </a:buClr>
              <a:buNone/>
            </a:pPr>
            <a:endParaRPr lang="en-US" sz="1999" i="1" dirty="0">
              <a:latin typeface="Calibri" panose="020F0502020204030204" pitchFamily="34" charset="0"/>
              <a:cs typeface="Calibri" panose="020F0502020204030204" pitchFamily="34" charset="0"/>
            </a:endParaRPr>
          </a:p>
          <a:p>
            <a:pPr marL="457063" indent="-457063">
              <a:spcBef>
                <a:spcPts val="600"/>
              </a:spcBef>
              <a:buClr>
                <a:schemeClr val="accent1"/>
              </a:buClr>
              <a:buFont typeface="Wingdings" panose="05000000000000000000" pitchFamily="2" charset="2"/>
              <a:buChar char="n"/>
            </a:pPr>
            <a:r>
              <a:rPr lang="en-US" sz="2199" b="1" dirty="0">
                <a:latin typeface="Calibri"/>
                <a:cs typeface="Calibri"/>
              </a:rPr>
              <a:t>Safety Plans (New Policy)</a:t>
            </a:r>
            <a:endParaRPr lang="en-US" sz="2199" b="1" dirty="0">
              <a:latin typeface="Calibri" panose="020F0502020204030204" pitchFamily="34" charset="0"/>
              <a:cs typeface="Calibri" panose="020F0502020204030204" pitchFamily="34" charset="0"/>
            </a:endParaRPr>
          </a:p>
          <a:p>
            <a:pPr lvl="2">
              <a:spcBef>
                <a:spcPts val="0"/>
              </a:spcBef>
              <a:buClr>
                <a:schemeClr val="accent1"/>
              </a:buClr>
              <a:buFont typeface="Wingdings" panose="05000000000000000000" pitchFamily="2" charset="2"/>
              <a:buChar char=""/>
            </a:pPr>
            <a:r>
              <a:rPr lang="en-US" sz="1999" i="1" dirty="0">
                <a:latin typeface="Calibri" panose="020F0502020204030204" pitchFamily="34" charset="0"/>
                <a:cs typeface="Calibri" panose="020F0502020204030204" pitchFamily="34" charset="0"/>
              </a:rPr>
              <a:t>Guidance for social workers in developing a formal, written, short-term agreement with a child's caregiver(s) to address an immediate safety issue and prevent a home removal</a:t>
            </a:r>
            <a:endParaRPr lang="en-US" sz="1999" i="1" strike="sngStrike"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7995D39-3FC8-4A0D-90D2-758BA04F020F}"/>
              </a:ext>
            </a:extLst>
          </p:cNvPr>
          <p:cNvSpPr>
            <a:spLocks noGrp="1"/>
          </p:cNvSpPr>
          <p:nvPr>
            <p:ph type="sldNum" sz="quarter" idx="12"/>
          </p:nvPr>
        </p:nvSpPr>
        <p:spPr>
          <a:xfrm>
            <a:off x="10757709" y="6217195"/>
            <a:ext cx="457081" cy="457081"/>
          </a:xfrm>
        </p:spPr>
        <p:txBody>
          <a:bodyPr/>
          <a:lstStyle/>
          <a:p>
            <a:pPr defTabSz="457063"/>
            <a:fld id="{6DBB94F3-C67C-4826-BDD1-FEBCD1F90A0E}" type="slidenum">
              <a:rPr lang="en-US" sz="1999">
                <a:latin typeface="Gill Sans MT" panose="020B0502020104020203"/>
              </a:rPr>
              <a:pPr defTabSz="457063"/>
              <a:t>39</a:t>
            </a:fld>
            <a:endParaRPr lang="en-US" sz="1999" dirty="0">
              <a:latin typeface="Gill Sans MT" panose="020B0502020104020203"/>
            </a:endParaRPr>
          </a:p>
        </p:txBody>
      </p:sp>
      <p:pic>
        <p:nvPicPr>
          <p:cNvPr id="6" name="Graphic 5" descr="Woman with baby">
            <a:extLst>
              <a:ext uri="{FF2B5EF4-FFF2-40B4-BE49-F238E27FC236}">
                <a16:creationId xmlns:a16="http://schemas.microsoft.com/office/drawing/2014/main" id="{790B3CB8-CA12-4507-9F3F-66F8120426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141" y="1829217"/>
            <a:ext cx="1188410" cy="1188410"/>
          </a:xfrm>
          <a:prstGeom prst="rect">
            <a:avLst/>
          </a:prstGeom>
        </p:spPr>
      </p:pic>
      <p:pic>
        <p:nvPicPr>
          <p:cNvPr id="8" name="Graphic 7" descr="Warning">
            <a:extLst>
              <a:ext uri="{FF2B5EF4-FFF2-40B4-BE49-F238E27FC236}">
                <a16:creationId xmlns:a16="http://schemas.microsoft.com/office/drawing/2014/main" id="{13C9A844-F11D-406C-BFF9-8AD70B184E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849" y="4080340"/>
            <a:ext cx="914162" cy="914162"/>
          </a:xfrm>
          <a:prstGeom prst="rect">
            <a:avLst/>
          </a:prstGeom>
        </p:spPr>
      </p:pic>
      <p:sp>
        <p:nvSpPr>
          <p:cNvPr id="9" name="Rectangle 8">
            <a:extLst>
              <a:ext uri="{FF2B5EF4-FFF2-40B4-BE49-F238E27FC236}">
                <a16:creationId xmlns:a16="http://schemas.microsoft.com/office/drawing/2014/main" id="{9C2469D8-37D0-438F-AF3B-4F7B8607A3C7}"/>
              </a:ext>
            </a:extLst>
          </p:cNvPr>
          <p:cNvSpPr/>
          <p:nvPr/>
        </p:nvSpPr>
        <p:spPr>
          <a:xfrm>
            <a:off x="1036320" y="1040961"/>
            <a:ext cx="6867586" cy="646331"/>
          </a:xfrm>
          <a:prstGeom prst="rect">
            <a:avLst/>
          </a:prstGeom>
        </p:spPr>
        <p:txBody>
          <a:bodyPr wrap="none">
            <a:spAutoFit/>
          </a:bodyPr>
          <a:lstStyle/>
          <a:p>
            <a:r>
              <a:rPr lang="en-US" sz="3600" b="1" dirty="0">
                <a:solidFill>
                  <a:srgbClr val="0070C0"/>
                </a:solidFill>
                <a:latin typeface="Verdana" panose="020B0604030504040204" pitchFamily="34" charset="0"/>
                <a:ea typeface="Verdana" panose="020B0604030504040204" pitchFamily="34" charset="0"/>
              </a:rPr>
              <a:t>Narrowing the Front Door</a:t>
            </a:r>
            <a:endParaRPr lang="en-US" sz="3600" dirty="0"/>
          </a:p>
        </p:txBody>
      </p:sp>
    </p:spTree>
    <p:extLst>
      <p:ext uri="{BB962C8B-B14F-4D97-AF65-F5344CB8AC3E}">
        <p14:creationId xmlns:p14="http://schemas.microsoft.com/office/powerpoint/2010/main" val="167455041"/>
      </p:ext>
    </p:extLst>
  </p:cSld>
  <p:clrMapOvr>
    <a:masterClrMapping/>
  </p:clrMapOvr>
  <p:transition spd="slow" advClick="0">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939" y="267069"/>
            <a:ext cx="8162925" cy="1323439"/>
          </a:xfrm>
        </p:spPr>
        <p:txBody>
          <a:bodyPr/>
          <a:lstStyle/>
          <a:p>
            <a:r>
              <a:rPr lang="en-US" sz="4000" b="1" dirty="0">
                <a:solidFill>
                  <a:srgbClr val="0070C0"/>
                </a:solidFill>
                <a:latin typeface="Verdana" panose="020B0604030504040204" pitchFamily="34" charset="0"/>
                <a:ea typeface="Verdana" panose="020B0604030504040204" pitchFamily="34" charset="0"/>
              </a:rPr>
              <a:t>Four Pillars Agenda:</a:t>
            </a:r>
            <a:br>
              <a:rPr lang="en-US" sz="4000" b="1" dirty="0">
                <a:solidFill>
                  <a:srgbClr val="0070C0"/>
                </a:solidFill>
                <a:latin typeface="Verdana" panose="020B0604030504040204" pitchFamily="34" charset="0"/>
                <a:ea typeface="Verdana" panose="020B0604030504040204" pitchFamily="34" charset="0"/>
              </a:rPr>
            </a:br>
            <a:r>
              <a:rPr lang="en-US" sz="4000" b="1" dirty="0">
                <a:solidFill>
                  <a:srgbClr val="0070C0"/>
                </a:solidFill>
                <a:latin typeface="Verdana" panose="020B0604030504040204" pitchFamily="34" charset="0"/>
                <a:ea typeface="Verdana" panose="020B0604030504040204" pitchFamily="34" charset="0"/>
              </a:rPr>
              <a:t>Values-Based</a:t>
            </a:r>
          </a:p>
        </p:txBody>
      </p:sp>
      <p:sp>
        <p:nvSpPr>
          <p:cNvPr id="3" name="Slide Number Placeholder 2"/>
          <p:cNvSpPr>
            <a:spLocks noGrp="1"/>
          </p:cNvSpPr>
          <p:nvPr>
            <p:ph type="sldNum" sz="quarter" idx="12"/>
          </p:nvPr>
        </p:nvSpPr>
        <p:spPr/>
        <p:txBody>
          <a:bodyPr/>
          <a:lstStyle/>
          <a:p>
            <a:fld id="{6DBB94F3-C67C-4826-BDD1-FEBCD1F90A0E}" type="slidenum">
              <a:rPr lang="en-US" smtClean="0"/>
              <a:pPr/>
              <a:t>4</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915"/>
          <a:stretch/>
        </p:blipFill>
        <p:spPr>
          <a:xfrm>
            <a:off x="3733800" y="2577011"/>
            <a:ext cx="3438996" cy="2926080"/>
          </a:xfrm>
          <a:prstGeom prst="rect">
            <a:avLst/>
          </a:prstGeom>
          <a:ln>
            <a:solidFill>
              <a:schemeClr val="bg1">
                <a:lumMod val="75000"/>
              </a:schemeClr>
            </a:solidFill>
          </a:ln>
        </p:spPr>
      </p:pic>
      <p:sp>
        <p:nvSpPr>
          <p:cNvPr id="5" name="TextBox 4"/>
          <p:cNvSpPr txBox="1"/>
          <p:nvPr/>
        </p:nvSpPr>
        <p:spPr>
          <a:xfrm>
            <a:off x="1417903" y="2113747"/>
            <a:ext cx="2438400" cy="1169551"/>
          </a:xfrm>
          <a:prstGeom prst="rect">
            <a:avLst/>
          </a:prstGeom>
          <a:solidFill>
            <a:srgbClr val="2DA5FF"/>
          </a:solidFill>
          <a:effectLst>
            <a:outerShdw blurRad="63500" sx="102000" sy="102000" algn="ctr" rotWithShape="0">
              <a:prstClr val="black">
                <a:alpha val="40000"/>
              </a:prstClr>
            </a:outerShdw>
          </a:effectLst>
        </p:spPr>
        <p:txBody>
          <a:bodyPr wrap="square" rtlCol="0">
            <a:spAutoFit/>
          </a:bodyPr>
          <a:lstStyle/>
          <a:p>
            <a:r>
              <a:rPr lang="en-US" sz="1400" i="1" dirty="0"/>
              <a:t>Children grow up best with their families. We remove children only when necessary to keep them safe.</a:t>
            </a:r>
          </a:p>
        </p:txBody>
      </p:sp>
      <p:sp>
        <p:nvSpPr>
          <p:cNvPr id="6" name="TextBox 5"/>
          <p:cNvSpPr txBox="1"/>
          <p:nvPr/>
        </p:nvSpPr>
        <p:spPr>
          <a:xfrm>
            <a:off x="1462794" y="5012248"/>
            <a:ext cx="2438400" cy="1169551"/>
          </a:xfrm>
          <a:prstGeom prst="rect">
            <a:avLst/>
          </a:prstGeom>
          <a:solidFill>
            <a:srgbClr val="FF99CC"/>
          </a:solidFill>
          <a:effectLst>
            <a:outerShdw blurRad="63500" sx="102000" sy="102000" algn="ctr" rotWithShape="0">
              <a:prstClr val="black">
                <a:alpha val="40000"/>
              </a:prstClr>
            </a:outerShdw>
          </a:effectLst>
        </p:spPr>
        <p:txBody>
          <a:bodyPr wrap="square" rtlCol="0">
            <a:spAutoFit/>
          </a:bodyPr>
          <a:lstStyle/>
          <a:p>
            <a:r>
              <a:rPr lang="en-US" sz="1400" i="1" dirty="0"/>
              <a:t>Foster care is temporary. We start planning for permanence the day a child enters care.</a:t>
            </a:r>
          </a:p>
        </p:txBody>
      </p:sp>
      <p:sp>
        <p:nvSpPr>
          <p:cNvPr id="7" name="TextBox 6"/>
          <p:cNvSpPr txBox="1"/>
          <p:nvPr/>
        </p:nvSpPr>
        <p:spPr>
          <a:xfrm>
            <a:off x="7010400" y="4934504"/>
            <a:ext cx="2438400" cy="1815882"/>
          </a:xfrm>
          <a:prstGeom prst="rect">
            <a:avLst/>
          </a:prstGeom>
          <a:solidFill>
            <a:srgbClr val="00CC5C"/>
          </a:solidFill>
          <a:effectLst>
            <a:outerShdw blurRad="63500" sx="102000" sy="102000" algn="ctr" rotWithShape="0">
              <a:prstClr val="black">
                <a:alpha val="40000"/>
              </a:prstClr>
            </a:outerShdw>
          </a:effectLst>
        </p:spPr>
        <p:txBody>
          <a:bodyPr wrap="square" rtlCol="0">
            <a:spAutoFit/>
          </a:bodyPr>
          <a:lstStyle/>
          <a:p>
            <a:r>
              <a:rPr lang="en-US" sz="1400" i="1" dirty="0"/>
              <a:t>Every child is entitled to a nurturing environment that supports healthy growth and development, good physical and mental health, and academic achievement.</a:t>
            </a:r>
          </a:p>
        </p:txBody>
      </p:sp>
      <p:sp>
        <p:nvSpPr>
          <p:cNvPr id="8" name="TextBox 7"/>
          <p:cNvSpPr txBox="1"/>
          <p:nvPr/>
        </p:nvSpPr>
        <p:spPr>
          <a:xfrm>
            <a:off x="7010400" y="1898303"/>
            <a:ext cx="2438400" cy="1384995"/>
          </a:xfrm>
          <a:prstGeom prst="rect">
            <a:avLst/>
          </a:prstGeom>
          <a:solidFill>
            <a:srgbClr val="EBE600"/>
          </a:solidFill>
          <a:effectLst>
            <a:outerShdw blurRad="63500" sx="102000" sy="102000" algn="ctr" rotWithShape="0">
              <a:prstClr val="black">
                <a:alpha val="40000"/>
              </a:prstClr>
            </a:outerShdw>
          </a:effectLst>
        </p:spPr>
        <p:txBody>
          <a:bodyPr wrap="square" rtlCol="0">
            <a:spAutoFit/>
          </a:bodyPr>
          <a:lstStyle/>
          <a:p>
            <a:r>
              <a:rPr lang="en-US" sz="1400" i="1" dirty="0"/>
              <a:t>Every child exits care as quickly as possible for a safe, supportive family or life-long connection. Older youth have skills for successful adulthood.</a:t>
            </a:r>
          </a:p>
        </p:txBody>
      </p:sp>
    </p:spTree>
    <p:extLst>
      <p:ext uri="{BB962C8B-B14F-4D97-AF65-F5344CB8AC3E}">
        <p14:creationId xmlns:p14="http://schemas.microsoft.com/office/powerpoint/2010/main" val="2591825695"/>
      </p:ext>
    </p:extLst>
  </p:cSld>
  <p:clrMapOvr>
    <a:masterClrMapping/>
  </p:clrMapOvr>
  <p:transition spd="slow" advClick="0">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57709" y="6217195"/>
            <a:ext cx="457081" cy="457081"/>
          </a:xfrm>
        </p:spPr>
        <p:txBody>
          <a:bodyPr/>
          <a:lstStyle/>
          <a:p>
            <a:pPr defTabSz="457063"/>
            <a:fld id="{D5CEC037-0444-4405-99B8-9096442C2FF2}" type="slidenum">
              <a:rPr lang="en-US" sz="1999">
                <a:latin typeface="Tw Cen MT" panose="020B0602020104020603" pitchFamily="34" charset="0"/>
              </a:rPr>
              <a:pPr defTabSz="457063"/>
              <a:t>40</a:t>
            </a:fld>
            <a:endParaRPr lang="en-US" sz="1999" dirty="0">
              <a:latin typeface="Tw Cen MT" panose="020B0602020104020603" pitchFamily="34" charset="0"/>
            </a:endParaRPr>
          </a:p>
        </p:txBody>
      </p:sp>
      <p:sp>
        <p:nvSpPr>
          <p:cNvPr id="6" name="Content Placeholder 2"/>
          <p:cNvSpPr txBox="1">
            <a:spLocks/>
          </p:cNvSpPr>
          <p:nvPr/>
        </p:nvSpPr>
        <p:spPr>
          <a:xfrm>
            <a:off x="3896300" y="1753037"/>
            <a:ext cx="7684673" cy="4951710"/>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defTabSz="457063">
              <a:spcBef>
                <a:spcPts val="1200"/>
              </a:spcBef>
              <a:buClr>
                <a:srgbClr val="3BB54A"/>
              </a:buClr>
              <a:buNone/>
            </a:pPr>
            <a:r>
              <a:rPr lang="en-US" sz="2300" b="1" dirty="0">
                <a:solidFill>
                  <a:srgbClr val="000000"/>
                </a:solidFill>
                <a:latin typeface="Calibri" panose="020F0502020204030204" pitchFamily="34" charset="0"/>
              </a:rPr>
              <a:t>The Office of Policy, Planning and Program Policy Unit welcomes your feedback on existing policies and those under development. Direct any and all comments/questions to:</a:t>
            </a:r>
          </a:p>
          <a:p>
            <a:pPr marL="0" indent="0" defTabSz="457063">
              <a:spcBef>
                <a:spcPts val="1200"/>
              </a:spcBef>
              <a:buClr>
                <a:srgbClr val="3BB54A"/>
              </a:buClr>
              <a:buNone/>
            </a:pPr>
            <a:r>
              <a:rPr lang="en-US" sz="2300" dirty="0">
                <a:solidFill>
                  <a:srgbClr val="000000"/>
                </a:solidFill>
                <a:latin typeface="Calibri" panose="020F0502020204030204" pitchFamily="34" charset="0"/>
                <a:hlinkClick r:id="rId3"/>
              </a:rPr>
              <a:t>cfsa.policies@dc.gov</a:t>
            </a:r>
            <a:endParaRPr lang="en-US" sz="2300" dirty="0">
              <a:solidFill>
                <a:srgbClr val="000000"/>
              </a:solidFill>
              <a:latin typeface="Calibri" panose="020F0502020204030204" pitchFamily="34" charset="0"/>
            </a:endParaRPr>
          </a:p>
          <a:p>
            <a:pPr marL="0" indent="0" defTabSz="457063">
              <a:spcBef>
                <a:spcPts val="1200"/>
              </a:spcBef>
              <a:buClr>
                <a:srgbClr val="3BB54A"/>
              </a:buClr>
              <a:buNone/>
            </a:pPr>
            <a:r>
              <a:rPr lang="en-US" sz="2300" dirty="0">
                <a:solidFill>
                  <a:srgbClr val="000000"/>
                </a:solidFill>
                <a:latin typeface="Calibri" panose="020F0502020204030204" pitchFamily="34" charset="0"/>
              </a:rPr>
              <a:t>or </a:t>
            </a:r>
          </a:p>
          <a:p>
            <a:pPr marL="0" indent="0" defTabSz="457063">
              <a:spcBef>
                <a:spcPts val="600"/>
              </a:spcBef>
              <a:buClr>
                <a:srgbClr val="3BB54A"/>
              </a:buClr>
              <a:buNone/>
            </a:pPr>
            <a:r>
              <a:rPr lang="en-US" sz="2300" dirty="0">
                <a:solidFill>
                  <a:srgbClr val="000000"/>
                </a:solidFill>
                <a:latin typeface="Calibri" panose="020F0502020204030204" pitchFamily="34" charset="0"/>
              </a:rPr>
              <a:t>Bev-Freda Jackson </a:t>
            </a:r>
          </a:p>
          <a:p>
            <a:pPr marL="0" indent="0" defTabSz="457063">
              <a:spcBef>
                <a:spcPts val="600"/>
              </a:spcBef>
              <a:buClr>
                <a:srgbClr val="3BB54A"/>
              </a:buClr>
              <a:buNone/>
            </a:pPr>
            <a:r>
              <a:rPr lang="en-US" sz="2300" dirty="0">
                <a:solidFill>
                  <a:srgbClr val="000000"/>
                </a:solidFill>
                <a:latin typeface="Calibri" panose="020F0502020204030204" pitchFamily="34" charset="0"/>
              </a:rPr>
              <a:t>Planning, Policy and Program Support Program Manager </a:t>
            </a:r>
          </a:p>
          <a:p>
            <a:pPr marL="0" indent="0" defTabSz="457063">
              <a:spcBef>
                <a:spcPts val="600"/>
              </a:spcBef>
              <a:buClr>
                <a:srgbClr val="3BB54A"/>
              </a:buClr>
              <a:buNone/>
            </a:pPr>
            <a:r>
              <a:rPr lang="en-US" sz="2300" dirty="0">
                <a:solidFill>
                  <a:srgbClr val="000000"/>
                </a:solidFill>
                <a:latin typeface="Calibri" panose="020F0502020204030204" pitchFamily="34" charset="0"/>
              </a:rPr>
              <a:t>(202) 724-7320 (office)</a:t>
            </a:r>
          </a:p>
          <a:p>
            <a:pPr marL="0" indent="0" defTabSz="457063">
              <a:spcBef>
                <a:spcPts val="600"/>
              </a:spcBef>
              <a:buClr>
                <a:srgbClr val="3BB54A"/>
              </a:buClr>
              <a:buNone/>
            </a:pPr>
            <a:r>
              <a:rPr lang="en-US" sz="2300" dirty="0">
                <a:solidFill>
                  <a:srgbClr val="000000"/>
                </a:solidFill>
                <a:latin typeface="Calibri" panose="020F0502020204030204" pitchFamily="34" charset="0"/>
              </a:rPr>
              <a:t>(202) 277-7191 (mobile)</a:t>
            </a:r>
          </a:p>
          <a:p>
            <a:pPr marL="0" indent="0" defTabSz="457063">
              <a:spcBef>
                <a:spcPts val="600"/>
              </a:spcBef>
              <a:buClr>
                <a:srgbClr val="3BB54A"/>
              </a:buClr>
              <a:buNone/>
            </a:pPr>
            <a:r>
              <a:rPr lang="en-US" sz="2300" dirty="0">
                <a:solidFill>
                  <a:srgbClr val="000000"/>
                </a:solidFill>
                <a:latin typeface="Calibri" panose="020F0502020204030204" pitchFamily="34" charset="0"/>
              </a:rPr>
              <a:t>bev-freda.Jackson@dc.gov</a:t>
            </a:r>
          </a:p>
        </p:txBody>
      </p:sp>
      <p:pic>
        <p:nvPicPr>
          <p:cNvPr id="5" name="Graphic 4" descr="Chat">
            <a:extLst>
              <a:ext uri="{FF2B5EF4-FFF2-40B4-BE49-F238E27FC236}">
                <a16:creationId xmlns:a16="http://schemas.microsoft.com/office/drawing/2014/main" id="{4593AD37-DD19-489C-AF38-E3797EF589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8110" y="1753036"/>
            <a:ext cx="1828324" cy="1828324"/>
          </a:xfrm>
          <a:prstGeom prst="rect">
            <a:avLst/>
          </a:prstGeom>
        </p:spPr>
      </p:pic>
      <p:sp>
        <p:nvSpPr>
          <p:cNvPr id="8" name="Rectangle 7">
            <a:extLst>
              <a:ext uri="{FF2B5EF4-FFF2-40B4-BE49-F238E27FC236}">
                <a16:creationId xmlns:a16="http://schemas.microsoft.com/office/drawing/2014/main" id="{D3BCDF11-7972-4C62-BEB9-C03406B502EC}"/>
              </a:ext>
            </a:extLst>
          </p:cNvPr>
          <p:cNvSpPr/>
          <p:nvPr/>
        </p:nvSpPr>
        <p:spPr>
          <a:xfrm>
            <a:off x="1036320" y="1040961"/>
            <a:ext cx="2969083" cy="646331"/>
          </a:xfrm>
          <a:prstGeom prst="rect">
            <a:avLst/>
          </a:prstGeom>
        </p:spPr>
        <p:txBody>
          <a:bodyPr wrap="none">
            <a:spAutoFit/>
          </a:bodyPr>
          <a:lstStyle/>
          <a:p>
            <a:r>
              <a:rPr lang="en-US" sz="3600" b="1" dirty="0">
                <a:solidFill>
                  <a:srgbClr val="0070C0"/>
                </a:solidFill>
                <a:latin typeface="Verdana" panose="020B0604030504040204" pitchFamily="34" charset="0"/>
                <a:ea typeface="Verdana" panose="020B0604030504040204" pitchFamily="34" charset="0"/>
              </a:rPr>
              <a:t>Contact Us</a:t>
            </a:r>
            <a:endParaRPr lang="en-US" sz="3600" dirty="0"/>
          </a:p>
        </p:txBody>
      </p:sp>
    </p:spTree>
    <p:extLst>
      <p:ext uri="{BB962C8B-B14F-4D97-AF65-F5344CB8AC3E}">
        <p14:creationId xmlns:p14="http://schemas.microsoft.com/office/powerpoint/2010/main" val="1057042403"/>
      </p:ext>
    </p:extLst>
  </p:cSld>
  <p:clrMapOvr>
    <a:masterClrMapping/>
  </p:clrMapOvr>
  <p:transition spd="slow" advClick="0">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C72AEA-A73E-4927-9755-96644EACA393}"/>
              </a:ext>
            </a:extLst>
          </p:cNvPr>
          <p:cNvSpPr>
            <a:spLocks noGrp="1"/>
          </p:cNvSpPr>
          <p:nvPr>
            <p:ph type="sldNum" sz="quarter" idx="12"/>
          </p:nvPr>
        </p:nvSpPr>
        <p:spPr/>
        <p:txBody>
          <a:bodyPr/>
          <a:lstStyle/>
          <a:p>
            <a:fld id="{6DBB94F3-C67C-4826-BDD1-FEBCD1F90A0E}" type="slidenum">
              <a:rPr lang="en-US" smtClean="0"/>
              <a:pPr/>
              <a:t>41</a:t>
            </a:fld>
            <a:endParaRPr lang="en-US" dirty="0"/>
          </a:p>
        </p:txBody>
      </p:sp>
      <p:sp>
        <p:nvSpPr>
          <p:cNvPr id="5" name="Rectangle 4">
            <a:extLst>
              <a:ext uri="{FF2B5EF4-FFF2-40B4-BE49-F238E27FC236}">
                <a16:creationId xmlns:a16="http://schemas.microsoft.com/office/drawing/2014/main" id="{0AB2AB53-885D-4A65-AE02-E3AE5433EF4D}"/>
              </a:ext>
            </a:extLst>
          </p:cNvPr>
          <p:cNvSpPr/>
          <p:nvPr/>
        </p:nvSpPr>
        <p:spPr>
          <a:xfrm>
            <a:off x="3331132" y="2998113"/>
            <a:ext cx="5687976" cy="861774"/>
          </a:xfrm>
          <a:prstGeom prst="rect">
            <a:avLst/>
          </a:prstGeom>
        </p:spPr>
        <p:txBody>
          <a:bodyPr wrap="square">
            <a:spAutoFit/>
          </a:bodyPr>
          <a:lstStyle/>
          <a:p>
            <a:r>
              <a:rPr lang="en-US" sz="5000" b="1" dirty="0">
                <a:solidFill>
                  <a:schemeClr val="tx2"/>
                </a:solidFill>
                <a:latin typeface="Verdana" panose="020B0604030504040204" pitchFamily="34" charset="0"/>
                <a:ea typeface="Verdana" panose="020B0604030504040204" pitchFamily="34" charset="0"/>
              </a:rPr>
              <a:t>Poster Themes</a:t>
            </a:r>
            <a:endParaRPr lang="en-US" sz="5000" dirty="0"/>
          </a:p>
        </p:txBody>
      </p:sp>
    </p:spTree>
    <p:extLst>
      <p:ext uri="{BB962C8B-B14F-4D97-AF65-F5344CB8AC3E}">
        <p14:creationId xmlns:p14="http://schemas.microsoft.com/office/powerpoint/2010/main" val="3311542215"/>
      </p:ext>
    </p:extLst>
  </p:cSld>
  <p:clrMapOvr>
    <a:masterClrMapping/>
  </p:clrMapOvr>
  <p:transition spd="slow" advClick="0">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C72AEA-A73E-4927-9755-96644EACA393}"/>
              </a:ext>
            </a:extLst>
          </p:cNvPr>
          <p:cNvSpPr>
            <a:spLocks noGrp="1"/>
          </p:cNvSpPr>
          <p:nvPr>
            <p:ph type="sldNum" sz="quarter" idx="12"/>
          </p:nvPr>
        </p:nvSpPr>
        <p:spPr/>
        <p:txBody>
          <a:bodyPr/>
          <a:lstStyle/>
          <a:p>
            <a:fld id="{6DBB94F3-C67C-4826-BDD1-FEBCD1F90A0E}" type="slidenum">
              <a:rPr lang="en-US" smtClean="0"/>
              <a:pPr/>
              <a:t>42</a:t>
            </a:fld>
            <a:endParaRPr lang="en-US" dirty="0"/>
          </a:p>
        </p:txBody>
      </p:sp>
      <p:sp>
        <p:nvSpPr>
          <p:cNvPr id="5" name="Rectangle 4">
            <a:extLst>
              <a:ext uri="{FF2B5EF4-FFF2-40B4-BE49-F238E27FC236}">
                <a16:creationId xmlns:a16="http://schemas.microsoft.com/office/drawing/2014/main" id="{0AB2AB53-885D-4A65-AE02-E3AE5433EF4D}"/>
              </a:ext>
            </a:extLst>
          </p:cNvPr>
          <p:cNvSpPr/>
          <p:nvPr/>
        </p:nvSpPr>
        <p:spPr>
          <a:xfrm>
            <a:off x="3331132" y="2998113"/>
            <a:ext cx="5687976" cy="861774"/>
          </a:xfrm>
          <a:prstGeom prst="rect">
            <a:avLst/>
          </a:prstGeom>
        </p:spPr>
        <p:txBody>
          <a:bodyPr wrap="square">
            <a:spAutoFit/>
          </a:bodyPr>
          <a:lstStyle/>
          <a:p>
            <a:r>
              <a:rPr lang="en-US" sz="5000" b="1" dirty="0">
                <a:solidFill>
                  <a:schemeClr val="tx2"/>
                </a:solidFill>
                <a:latin typeface="Verdana" panose="020B0604030504040204" pitchFamily="34" charset="0"/>
                <a:ea typeface="Verdana" panose="020B0604030504040204" pitchFamily="34" charset="0"/>
              </a:rPr>
              <a:t>Wrap Up</a:t>
            </a:r>
            <a:endParaRPr lang="en-US" sz="5000" dirty="0"/>
          </a:p>
        </p:txBody>
      </p:sp>
    </p:spTree>
    <p:extLst>
      <p:ext uri="{BB962C8B-B14F-4D97-AF65-F5344CB8AC3E}">
        <p14:creationId xmlns:p14="http://schemas.microsoft.com/office/powerpoint/2010/main" val="362903095"/>
      </p:ext>
    </p:extLst>
  </p:cSld>
  <p:clrMapOvr>
    <a:masterClrMapping/>
  </p:clrMapOvr>
  <p:transition spd="slow" advClick="0">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E384-921D-43A5-8091-BF448FA0A2FE}"/>
              </a:ext>
            </a:extLst>
          </p:cNvPr>
          <p:cNvSpPr>
            <a:spLocks noGrp="1"/>
          </p:cNvSpPr>
          <p:nvPr>
            <p:ph type="title"/>
          </p:nvPr>
        </p:nvSpPr>
        <p:spPr>
          <a:xfrm>
            <a:off x="1097280" y="286603"/>
            <a:ext cx="10058400" cy="1430879"/>
          </a:xfrm>
        </p:spPr>
        <p:txBody>
          <a:bodyPr>
            <a:normAutofit/>
          </a:bodyPr>
          <a:lstStyle/>
          <a:p>
            <a:r>
              <a:rPr lang="en-US" sz="3600" b="1" dirty="0">
                <a:solidFill>
                  <a:srgbClr val="0070C0"/>
                </a:solidFill>
                <a:latin typeface="Verdana" panose="020B0604030504040204" pitchFamily="34" charset="0"/>
                <a:ea typeface="Verdana" panose="020B0604030504040204" pitchFamily="34" charset="0"/>
              </a:rPr>
              <a:t>Information</a:t>
            </a:r>
            <a:endParaRPr lang="en-US" dirty="0"/>
          </a:p>
        </p:txBody>
      </p:sp>
      <p:sp>
        <p:nvSpPr>
          <p:cNvPr id="3" name="Content Placeholder 2">
            <a:extLst>
              <a:ext uri="{FF2B5EF4-FFF2-40B4-BE49-F238E27FC236}">
                <a16:creationId xmlns:a16="http://schemas.microsoft.com/office/drawing/2014/main" id="{4B53143B-BCD7-46E7-BC9F-8C43AD669A32}"/>
              </a:ext>
            </a:extLst>
          </p:cNvPr>
          <p:cNvSpPr>
            <a:spLocks noGrp="1"/>
          </p:cNvSpPr>
          <p:nvPr>
            <p:ph idx="1"/>
          </p:nvPr>
        </p:nvSpPr>
        <p:spPr>
          <a:xfrm>
            <a:off x="1154083" y="1884460"/>
            <a:ext cx="10058400" cy="4023360"/>
          </a:xfrm>
        </p:spPr>
        <p:txBody>
          <a:bodyPr>
            <a:normAutofit lnSpcReduction="10000"/>
          </a:bodyPr>
          <a:lstStyle/>
          <a:p>
            <a:pPr marL="0" indent="0">
              <a:spcBef>
                <a:spcPts val="0"/>
              </a:spcBef>
              <a:buNone/>
            </a:pPr>
            <a:r>
              <a:rPr lang="en-US" sz="2200" dirty="0">
                <a:solidFill>
                  <a:srgbClr val="0186B5"/>
                </a:solidFill>
              </a:rPr>
              <a:t>DC Council Committee on Human Services  - CFSA Performance Oversight Hearing</a:t>
            </a:r>
          </a:p>
          <a:p>
            <a:pPr>
              <a:spcBef>
                <a:spcPts val="0"/>
              </a:spcBef>
              <a:buFont typeface="Wingdings" panose="05000000000000000000" pitchFamily="2" charset="2"/>
              <a:buChar char="§"/>
            </a:pPr>
            <a:r>
              <a:rPr lang="en-US" dirty="0"/>
              <a:t> February 12, 2020 @ 11:00 a.m.</a:t>
            </a:r>
          </a:p>
          <a:p>
            <a:pPr marL="0" indent="0">
              <a:buNone/>
            </a:pPr>
            <a:r>
              <a:rPr lang="en-US" sz="2200" dirty="0">
                <a:solidFill>
                  <a:srgbClr val="0186B5"/>
                </a:solidFill>
              </a:rPr>
              <a:t>Listening Session: How to Better Serve Foster &amp; Birth Parents</a:t>
            </a:r>
          </a:p>
          <a:p>
            <a:pPr>
              <a:lnSpc>
                <a:spcPct val="100000"/>
              </a:lnSpc>
              <a:spcBef>
                <a:spcPts val="0"/>
              </a:spcBef>
              <a:buFont typeface="Wingdings" panose="05000000000000000000" pitchFamily="2" charset="2"/>
              <a:buChar char="§"/>
            </a:pPr>
            <a:r>
              <a:rPr lang="en-US" dirty="0"/>
              <a:t> March 5, 2020 from 4:00 p.m. – 6:00 p.m. at CFSA Headquarters</a:t>
            </a:r>
          </a:p>
          <a:p>
            <a:pPr>
              <a:lnSpc>
                <a:spcPct val="100000"/>
              </a:lnSpc>
              <a:spcBef>
                <a:spcPts val="0"/>
              </a:spcBef>
              <a:spcAft>
                <a:spcPts val="600"/>
              </a:spcAft>
              <a:buFont typeface="Wingdings" panose="05000000000000000000" pitchFamily="2" charset="2"/>
              <a:buChar char="§"/>
            </a:pPr>
            <a:r>
              <a:rPr lang="en-US" dirty="0"/>
              <a:t> RSVP at cfsalisten.Eventbrite</a:t>
            </a:r>
            <a:r>
              <a:rPr lang="en-US"/>
              <a:t>.com</a:t>
            </a:r>
          </a:p>
          <a:p>
            <a:pPr marL="0" indent="0">
              <a:lnSpc>
                <a:spcPct val="110000"/>
              </a:lnSpc>
              <a:spcBef>
                <a:spcPts val="0"/>
              </a:spcBef>
              <a:buNone/>
            </a:pPr>
            <a:r>
              <a:rPr lang="en-US" sz="2200">
                <a:solidFill>
                  <a:srgbClr val="0186B5"/>
                </a:solidFill>
              </a:rPr>
              <a:t>CFSA </a:t>
            </a:r>
            <a:r>
              <a:rPr lang="en-US" sz="2200" dirty="0">
                <a:solidFill>
                  <a:srgbClr val="0186B5"/>
                </a:solidFill>
              </a:rPr>
              <a:t>Budget Engagement Forum</a:t>
            </a:r>
          </a:p>
          <a:p>
            <a:pPr>
              <a:lnSpc>
                <a:spcPct val="110000"/>
              </a:lnSpc>
              <a:spcBef>
                <a:spcPts val="0"/>
              </a:spcBef>
              <a:spcAft>
                <a:spcPts val="600"/>
              </a:spcAft>
              <a:buFont typeface="Wingdings" panose="05000000000000000000" pitchFamily="2" charset="2"/>
              <a:buChar char="§"/>
            </a:pPr>
            <a:r>
              <a:rPr lang="en-US" dirty="0"/>
              <a:t> March 25, 2020</a:t>
            </a:r>
          </a:p>
          <a:p>
            <a:pPr marL="0" indent="0">
              <a:lnSpc>
                <a:spcPct val="110000"/>
              </a:lnSpc>
              <a:spcBef>
                <a:spcPts val="0"/>
              </a:spcBef>
              <a:spcAft>
                <a:spcPts val="0"/>
              </a:spcAft>
              <a:buNone/>
            </a:pPr>
            <a:r>
              <a:rPr lang="en-US" dirty="0">
                <a:solidFill>
                  <a:srgbClr val="0186B5"/>
                </a:solidFill>
              </a:rPr>
              <a:t>DC Council Committee on Human Services – CFSA FY2021 Budget Request Hearing</a:t>
            </a:r>
          </a:p>
          <a:p>
            <a:pPr>
              <a:lnSpc>
                <a:spcPct val="110000"/>
              </a:lnSpc>
              <a:spcBef>
                <a:spcPts val="0"/>
              </a:spcBef>
              <a:spcAft>
                <a:spcPts val="600"/>
              </a:spcAft>
              <a:buFont typeface="Wingdings" panose="05000000000000000000" pitchFamily="2" charset="2"/>
              <a:buChar char="§"/>
            </a:pPr>
            <a:r>
              <a:rPr lang="en-US" dirty="0"/>
              <a:t> April 2, 2020 @ 10:00 a.m.</a:t>
            </a:r>
          </a:p>
          <a:p>
            <a:pPr marL="0" indent="0">
              <a:lnSpc>
                <a:spcPct val="100000"/>
              </a:lnSpc>
              <a:spcBef>
                <a:spcPts val="0"/>
              </a:spcBef>
              <a:buNone/>
            </a:pPr>
            <a:r>
              <a:rPr lang="en-US" sz="2200" dirty="0">
                <a:solidFill>
                  <a:srgbClr val="0186B5"/>
                </a:solidFill>
              </a:rPr>
              <a:t>Town Hall Feedback </a:t>
            </a:r>
          </a:p>
          <a:p>
            <a:pPr>
              <a:lnSpc>
                <a:spcPct val="100000"/>
              </a:lnSpc>
              <a:spcBef>
                <a:spcPts val="0"/>
              </a:spcBef>
              <a:buFont typeface="Wingdings" panose="05000000000000000000" pitchFamily="2" charset="2"/>
              <a:buChar char="§"/>
            </a:pPr>
            <a:r>
              <a:rPr lang="en-US" dirty="0"/>
              <a:t> Provide feedback at CFSATownHall@dc.gov</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23CCCE9-1249-4157-81AE-4B05CE38CAC9}"/>
              </a:ext>
            </a:extLst>
          </p:cNvPr>
          <p:cNvSpPr>
            <a:spLocks noGrp="1"/>
          </p:cNvSpPr>
          <p:nvPr>
            <p:ph type="sldNum" sz="quarter" idx="12"/>
          </p:nvPr>
        </p:nvSpPr>
        <p:spPr/>
        <p:txBody>
          <a:bodyPr/>
          <a:lstStyle/>
          <a:p>
            <a:fld id="{6DBB94F3-C67C-4826-BDD1-FEBCD1F90A0E}" type="slidenum">
              <a:rPr lang="en-US" smtClean="0"/>
              <a:pPr/>
              <a:t>43</a:t>
            </a:fld>
            <a:endParaRPr lang="en-US" dirty="0"/>
          </a:p>
        </p:txBody>
      </p:sp>
    </p:spTree>
    <p:extLst>
      <p:ext uri="{BB962C8B-B14F-4D97-AF65-F5344CB8AC3E}">
        <p14:creationId xmlns:p14="http://schemas.microsoft.com/office/powerpoint/2010/main" val="1105840484"/>
      </p:ext>
    </p:extLst>
  </p:cSld>
  <p:clrMapOvr>
    <a:masterClrMapping/>
  </p:clrMapOvr>
  <p:transition spd="slow" advClick="0">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7" y="792661"/>
            <a:ext cx="8162925" cy="707886"/>
          </a:xfrm>
        </p:spPr>
        <p:txBody>
          <a:bodyPr/>
          <a:lstStyle/>
          <a:p>
            <a:r>
              <a:rPr lang="en-US" sz="4000" b="1" dirty="0">
                <a:solidFill>
                  <a:srgbClr val="0070C0"/>
                </a:solidFill>
                <a:latin typeface="Verdana" panose="020B0604030504040204" pitchFamily="34" charset="0"/>
                <a:ea typeface="Verdana" panose="020B0604030504040204" pitchFamily="34" charset="0"/>
              </a:rPr>
              <a:t>Demographics</a:t>
            </a:r>
          </a:p>
        </p:txBody>
      </p:sp>
      <p:sp>
        <p:nvSpPr>
          <p:cNvPr id="3" name="Slide Number Placeholder 2"/>
          <p:cNvSpPr>
            <a:spLocks noGrp="1"/>
          </p:cNvSpPr>
          <p:nvPr>
            <p:ph type="sldNum" sz="quarter" idx="12"/>
          </p:nvPr>
        </p:nvSpPr>
        <p:spPr/>
        <p:txBody>
          <a:bodyPr/>
          <a:lstStyle/>
          <a:p>
            <a:fld id="{6DBB94F3-C67C-4826-BDD1-FEBCD1F90A0E}" type="slidenum">
              <a:rPr lang="en-US" smtClean="0"/>
              <a:pPr/>
              <a:t>5</a:t>
            </a:fld>
            <a:endParaRPr lang="en-US" dirty="0"/>
          </a:p>
        </p:txBody>
      </p:sp>
      <p:sp>
        <p:nvSpPr>
          <p:cNvPr id="5" name="TextBox 4"/>
          <p:cNvSpPr txBox="1"/>
          <p:nvPr/>
        </p:nvSpPr>
        <p:spPr>
          <a:xfrm>
            <a:off x="1107193" y="1958406"/>
            <a:ext cx="8586788" cy="461665"/>
          </a:xfrm>
          <a:prstGeom prst="rect">
            <a:avLst/>
          </a:prstGeom>
          <a:noFill/>
        </p:spPr>
        <p:txBody>
          <a:bodyPr wrap="square" rtlCol="0">
            <a:spAutoFit/>
          </a:bodyPr>
          <a:lstStyle/>
          <a:p>
            <a:r>
              <a:rPr lang="en-US" sz="2400" b="1" dirty="0"/>
              <a:t>2144 children and youth served as of December 31, 2019</a:t>
            </a:r>
          </a:p>
        </p:txBody>
      </p:sp>
      <p:graphicFrame>
        <p:nvGraphicFramePr>
          <p:cNvPr id="7" name="Chart 6">
            <a:extLst>
              <a:ext uri="{FF2B5EF4-FFF2-40B4-BE49-F238E27FC236}">
                <a16:creationId xmlns:a16="http://schemas.microsoft.com/office/drawing/2014/main" id="{8132980C-86E5-4B7B-860D-B4755F6355E2}"/>
              </a:ext>
            </a:extLst>
          </p:cNvPr>
          <p:cNvGraphicFramePr/>
          <p:nvPr>
            <p:extLst>
              <p:ext uri="{D42A27DB-BD31-4B8C-83A1-F6EECF244321}">
                <p14:modId xmlns:p14="http://schemas.microsoft.com/office/powerpoint/2010/main" val="4279500532"/>
              </p:ext>
            </p:extLst>
          </p:nvPr>
        </p:nvGraphicFramePr>
        <p:xfrm>
          <a:off x="2032000" y="2608028"/>
          <a:ext cx="7119951" cy="35303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3830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64" y="715088"/>
            <a:ext cx="9291636" cy="954107"/>
          </a:xfrm>
        </p:spPr>
        <p:txBody>
          <a:bodyPr/>
          <a:lstStyle/>
          <a:p>
            <a:r>
              <a:rPr lang="en-US" sz="4000" b="1" dirty="0">
                <a:solidFill>
                  <a:srgbClr val="0070C0"/>
                </a:solidFill>
                <a:latin typeface="Verdana" panose="020B0604030504040204" pitchFamily="34" charset="0"/>
                <a:ea typeface="Verdana" panose="020B0604030504040204" pitchFamily="34" charset="0"/>
              </a:rPr>
              <a:t>Children in Foster Care</a:t>
            </a:r>
            <a:br>
              <a:rPr lang="en-US" sz="3200" b="1" dirty="0">
                <a:solidFill>
                  <a:schemeClr val="tx2"/>
                </a:solidFill>
              </a:rPr>
            </a:br>
            <a:r>
              <a:rPr lang="en-US" sz="1600" b="1" dirty="0">
                <a:solidFill>
                  <a:schemeClr val="tx2"/>
                </a:solidFill>
                <a:latin typeface="Verdana" panose="020B0604030504040204" pitchFamily="34" charset="0"/>
                <a:ea typeface="Verdana" panose="020B0604030504040204" pitchFamily="34" charset="0"/>
              </a:rPr>
              <a:t>(as of 12/31/2019)</a:t>
            </a:r>
            <a:endParaRPr lang="en-US" sz="3200" b="1" dirty="0">
              <a:solidFill>
                <a:schemeClr val="tx2"/>
              </a:solidFill>
              <a:latin typeface="Verdana" panose="020B0604030504040204" pitchFamily="34" charset="0"/>
              <a:ea typeface="Verdana" panose="020B0604030504040204" pitchFamily="34" charset="0"/>
            </a:endParaRPr>
          </a:p>
        </p:txBody>
      </p:sp>
      <p:sp>
        <p:nvSpPr>
          <p:cNvPr id="3" name="Slide Number Placeholder 2"/>
          <p:cNvSpPr>
            <a:spLocks noGrp="1"/>
          </p:cNvSpPr>
          <p:nvPr>
            <p:ph type="sldNum" sz="quarter" idx="12"/>
          </p:nvPr>
        </p:nvSpPr>
        <p:spPr/>
        <p:txBody>
          <a:bodyPr/>
          <a:lstStyle/>
          <a:p>
            <a:fld id="{6DBB94F3-C67C-4826-BDD1-FEBCD1F90A0E}" type="slidenum">
              <a:rPr lang="en-US" smtClean="0">
                <a:solidFill>
                  <a:srgbClr val="000000"/>
                </a:solidFill>
              </a:rPr>
              <a:pPr/>
              <a:t>6</a:t>
            </a:fld>
            <a:endParaRPr lang="en-US" dirty="0">
              <a:solidFill>
                <a:srgbClr val="000000"/>
              </a:solidFill>
            </a:endParaRPr>
          </a:p>
        </p:txBody>
      </p:sp>
      <p:graphicFrame>
        <p:nvGraphicFramePr>
          <p:cNvPr id="12" name="Chart 11">
            <a:extLst>
              <a:ext uri="{FF2B5EF4-FFF2-40B4-BE49-F238E27FC236}">
                <a16:creationId xmlns:a16="http://schemas.microsoft.com/office/drawing/2014/main" id="{55B35198-1AE5-4AAC-AEF6-787196857456}"/>
              </a:ext>
            </a:extLst>
          </p:cNvPr>
          <p:cNvGraphicFramePr>
            <a:graphicFrameLocks/>
          </p:cNvGraphicFramePr>
          <p:nvPr/>
        </p:nvGraphicFramePr>
        <p:xfrm>
          <a:off x="6225308" y="1479557"/>
          <a:ext cx="5295684" cy="2096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0F7B816-F14D-4684-B07F-4A496399A448}"/>
              </a:ext>
            </a:extLst>
          </p:cNvPr>
          <p:cNvGraphicFramePr>
            <a:graphicFrameLocks/>
          </p:cNvGraphicFramePr>
          <p:nvPr/>
        </p:nvGraphicFramePr>
        <p:xfrm>
          <a:off x="2132398" y="4150498"/>
          <a:ext cx="4201900" cy="2183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CDA4AFF5-5BB1-465C-BF5D-4441F5B71C45}"/>
              </a:ext>
            </a:extLst>
          </p:cNvPr>
          <p:cNvGraphicFramePr>
            <a:graphicFrameLocks/>
          </p:cNvGraphicFramePr>
          <p:nvPr>
            <p:extLst>
              <p:ext uri="{D42A27DB-BD31-4B8C-83A1-F6EECF244321}">
                <p14:modId xmlns:p14="http://schemas.microsoft.com/office/powerpoint/2010/main" val="4201600201"/>
              </p:ext>
            </p:extLst>
          </p:nvPr>
        </p:nvGraphicFramePr>
        <p:xfrm>
          <a:off x="5700176" y="1714389"/>
          <a:ext cx="5934075" cy="2838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90A5ABEC-6389-419C-846A-EECCF6DFEC27}"/>
              </a:ext>
            </a:extLst>
          </p:cNvPr>
          <p:cNvGraphicFramePr>
            <a:graphicFrameLocks/>
          </p:cNvGraphicFramePr>
          <p:nvPr>
            <p:extLst>
              <p:ext uri="{D42A27DB-BD31-4B8C-83A1-F6EECF244321}">
                <p14:modId xmlns:p14="http://schemas.microsoft.com/office/powerpoint/2010/main" val="1852773703"/>
              </p:ext>
            </p:extLst>
          </p:nvPr>
        </p:nvGraphicFramePr>
        <p:xfrm>
          <a:off x="195444" y="1785450"/>
          <a:ext cx="5504732" cy="26488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01518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888503"/>
            <a:ext cx="8162925" cy="707886"/>
          </a:xfrm>
        </p:spPr>
        <p:txBody>
          <a:bodyPr/>
          <a:lstStyle/>
          <a:p>
            <a:r>
              <a:rPr lang="en-US" sz="4000" b="1" dirty="0">
                <a:solidFill>
                  <a:srgbClr val="0070C0"/>
                </a:solidFill>
                <a:latin typeface="Verdana" panose="020B0604030504040204" pitchFamily="34" charset="0"/>
                <a:ea typeface="Verdana" panose="020B0604030504040204" pitchFamily="34" charset="0"/>
              </a:rPr>
              <a:t>Trends</a:t>
            </a:r>
            <a:endParaRPr lang="en-US" sz="4000" dirty="0">
              <a:solidFill>
                <a:srgbClr val="0070C0"/>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2428501" y="1897380"/>
            <a:ext cx="7772774" cy="4191000"/>
          </a:xfrm>
        </p:spPr>
        <p:txBody>
          <a:bodyPr/>
          <a:lstStyle/>
          <a:p>
            <a:r>
              <a:rPr lang="en-US" sz="2400" dirty="0">
                <a:latin typeface="Verdana" panose="020B0604030504040204" pitchFamily="34" charset="0"/>
                <a:ea typeface="Verdana" panose="020B0604030504040204" pitchFamily="34" charset="0"/>
              </a:rPr>
              <a:t>Decline in children in care is leveling off</a:t>
            </a:r>
          </a:p>
          <a:p>
            <a:pPr marL="0" indent="0">
              <a:buNone/>
            </a:pPr>
            <a:endParaRPr lang="en-US" sz="2400" dirty="0"/>
          </a:p>
          <a:p>
            <a:pPr>
              <a:buClr>
                <a:srgbClr val="FF0000"/>
              </a:buClr>
            </a:pPr>
            <a:endParaRPr lang="en-US" sz="1000" dirty="0"/>
          </a:p>
          <a:p>
            <a:pPr>
              <a:buClr>
                <a:srgbClr val="FF0000"/>
              </a:buClr>
            </a:pPr>
            <a:endParaRPr lang="en-US" sz="2000" dirty="0"/>
          </a:p>
          <a:p>
            <a:pPr marL="0" indent="0">
              <a:buClr>
                <a:srgbClr val="FF0000"/>
              </a:buClr>
              <a:buNone/>
            </a:pPr>
            <a:endParaRPr lang="en-US" sz="2000" dirty="0"/>
          </a:p>
          <a:p>
            <a:pPr marL="0" indent="0">
              <a:buClr>
                <a:srgbClr val="FF0000"/>
              </a:buClr>
              <a:buNone/>
            </a:pPr>
            <a:endParaRPr lang="en-US" sz="2400" dirty="0"/>
          </a:p>
        </p:txBody>
      </p:sp>
      <p:sp>
        <p:nvSpPr>
          <p:cNvPr id="4" name="Slide Number Placeholder 3"/>
          <p:cNvSpPr>
            <a:spLocks noGrp="1"/>
          </p:cNvSpPr>
          <p:nvPr>
            <p:ph type="sldNum" sz="quarter" idx="12"/>
          </p:nvPr>
        </p:nvSpPr>
        <p:spPr/>
        <p:txBody>
          <a:bodyPr/>
          <a:lstStyle/>
          <a:p>
            <a:fld id="{6DBB94F3-C67C-4826-BDD1-FEBCD1F90A0E}" type="slidenum">
              <a:rPr lang="en-US" smtClean="0">
                <a:solidFill>
                  <a:srgbClr val="000000"/>
                </a:solidFill>
              </a:rPr>
              <a:pPr/>
              <a:t>7</a:t>
            </a:fld>
            <a:endParaRPr lang="en-US" dirty="0">
              <a:solidFill>
                <a:srgbClr val="000000"/>
              </a:solidFill>
            </a:endParaRPr>
          </a:p>
        </p:txBody>
      </p:sp>
      <p:sp>
        <p:nvSpPr>
          <p:cNvPr id="8" name="TextBox 7"/>
          <p:cNvSpPr txBox="1"/>
          <p:nvPr/>
        </p:nvSpPr>
        <p:spPr>
          <a:xfrm>
            <a:off x="3304016" y="2333813"/>
            <a:ext cx="4343400" cy="523220"/>
          </a:xfrm>
          <a:prstGeom prst="rect">
            <a:avLst/>
          </a:prstGeom>
          <a:noFill/>
        </p:spPr>
        <p:txBody>
          <a:bodyPr wrap="square" rtlCol="0">
            <a:spAutoFit/>
          </a:bodyPr>
          <a:lstStyle/>
          <a:p>
            <a:r>
              <a:rPr lang="en-US" sz="1600" dirty="0">
                <a:solidFill>
                  <a:schemeClr val="bg1">
                    <a:lumMod val="50000"/>
                  </a:schemeClr>
                </a:solidFill>
              </a:rPr>
              <a:t>Children in District Out-of-Home Care</a:t>
            </a:r>
          </a:p>
          <a:p>
            <a:r>
              <a:rPr lang="en-US" sz="1200" i="1" dirty="0">
                <a:solidFill>
                  <a:schemeClr val="bg1">
                    <a:lumMod val="50000"/>
                  </a:schemeClr>
                </a:solidFill>
              </a:rPr>
              <a:t>Point in time: Last day of fiscal year</a:t>
            </a:r>
          </a:p>
        </p:txBody>
      </p:sp>
      <p:graphicFrame>
        <p:nvGraphicFramePr>
          <p:cNvPr id="9" name="Table 8">
            <a:extLst>
              <a:ext uri="{FF2B5EF4-FFF2-40B4-BE49-F238E27FC236}">
                <a16:creationId xmlns:a16="http://schemas.microsoft.com/office/drawing/2014/main" id="{422F332B-E2FE-42DD-9712-CA1B6BD4AAB2}"/>
              </a:ext>
            </a:extLst>
          </p:cNvPr>
          <p:cNvGraphicFramePr>
            <a:graphicFrameLocks noGrp="1"/>
          </p:cNvGraphicFramePr>
          <p:nvPr>
            <p:extLst>
              <p:ext uri="{D42A27DB-BD31-4B8C-83A1-F6EECF244321}">
                <p14:modId xmlns:p14="http://schemas.microsoft.com/office/powerpoint/2010/main" val="955034712"/>
              </p:ext>
            </p:extLst>
          </p:nvPr>
        </p:nvGraphicFramePr>
        <p:xfrm>
          <a:off x="4859338" y="385763"/>
          <a:ext cx="4500562" cy="1189226"/>
        </p:xfrm>
        <a:graphic>
          <a:graphicData uri="http://schemas.openxmlformats.org/drawingml/2006/table">
            <a:tbl>
              <a:tblPr firstRow="1" bandRow="1">
                <a:tableStyleId>{5C22544A-7EE6-4342-B048-85BDC9FD1C3A}</a:tableStyleId>
              </a:tblPr>
              <a:tblGrid>
                <a:gridCol w="2182333">
                  <a:extLst>
                    <a:ext uri="{9D8B030D-6E8A-4147-A177-3AD203B41FA5}">
                      <a16:colId xmlns:a16="http://schemas.microsoft.com/office/drawing/2014/main" val="20000"/>
                    </a:ext>
                  </a:extLst>
                </a:gridCol>
                <a:gridCol w="2318229">
                  <a:extLst>
                    <a:ext uri="{9D8B030D-6E8A-4147-A177-3AD203B41FA5}">
                      <a16:colId xmlns:a16="http://schemas.microsoft.com/office/drawing/2014/main" val="20001"/>
                    </a:ext>
                  </a:extLst>
                </a:gridCol>
              </a:tblGrid>
              <a:tr h="403056">
                <a:tc gridSpan="2">
                  <a:txBody>
                    <a:bodyPr/>
                    <a:lstStyle/>
                    <a:p>
                      <a:r>
                        <a:rPr lang="en-US" sz="1800" dirty="0">
                          <a:solidFill>
                            <a:schemeClr val="tx1"/>
                          </a:solidFill>
                        </a:rPr>
                        <a:t>District</a:t>
                      </a:r>
                      <a:r>
                        <a:rPr lang="en-US" sz="1800" baseline="0" dirty="0">
                          <a:solidFill>
                            <a:schemeClr val="tx1"/>
                          </a:solidFill>
                        </a:rPr>
                        <a:t> In-Home Cases</a:t>
                      </a:r>
                      <a:endParaRPr lang="en-US" sz="1800" dirty="0">
                        <a:solidFill>
                          <a:schemeClr val="tx1"/>
                        </a:solidFill>
                      </a:endParaRPr>
                    </a:p>
                  </a:txBody>
                  <a:tcPr anchor="ctr">
                    <a:solidFill>
                      <a:srgbClr val="00B050"/>
                    </a:solidFill>
                  </a:tcPr>
                </a:tc>
                <a:tc hMerge="1">
                  <a:txBody>
                    <a:bodyPr/>
                    <a:lstStyle/>
                    <a:p>
                      <a:endParaRPr lang="en-US" sz="1400" dirty="0"/>
                    </a:p>
                  </a:txBody>
                  <a:tcPr/>
                </a:tc>
                <a:extLst>
                  <a:ext uri="{0D108BD9-81ED-4DB2-BD59-A6C34878D82A}">
                    <a16:rowId xmlns:a16="http://schemas.microsoft.com/office/drawing/2014/main" val="10000"/>
                  </a:ext>
                </a:extLst>
              </a:tr>
              <a:tr h="786170">
                <a:tc>
                  <a:txBody>
                    <a:bodyPr/>
                    <a:lstStyle/>
                    <a:p>
                      <a:pPr algn="ctr"/>
                      <a:r>
                        <a:rPr lang="en-US" sz="1800" dirty="0"/>
                        <a:t>First day of FY12 </a:t>
                      </a:r>
                    </a:p>
                    <a:p>
                      <a:pPr algn="ctr"/>
                      <a:r>
                        <a:rPr lang="en-US" sz="1800" b="1" dirty="0"/>
                        <a:t>51%</a:t>
                      </a:r>
                      <a:r>
                        <a:rPr lang="en-US" sz="1800" dirty="0"/>
                        <a:t> of caseload</a:t>
                      </a:r>
                    </a:p>
                  </a:txBody>
                  <a:tcPr anchor="ctr"/>
                </a:tc>
                <a:tc>
                  <a:txBody>
                    <a:bodyPr/>
                    <a:lstStyle/>
                    <a:p>
                      <a:pPr algn="ctr"/>
                      <a:r>
                        <a:rPr lang="en-US" sz="1800" dirty="0">
                          <a:solidFill>
                            <a:schemeClr val="tx1"/>
                          </a:solidFill>
                        </a:rPr>
                        <a:t>Last</a:t>
                      </a:r>
                      <a:r>
                        <a:rPr lang="en-US" sz="1800" baseline="0" dirty="0">
                          <a:solidFill>
                            <a:schemeClr val="tx1"/>
                          </a:solidFill>
                        </a:rPr>
                        <a:t> day of FY19Q4 </a:t>
                      </a:r>
                      <a:endParaRPr lang="en-US" sz="1800" dirty="0"/>
                    </a:p>
                    <a:p>
                      <a:pPr algn="ctr"/>
                      <a:r>
                        <a:rPr lang="en-US" sz="1800" b="1" dirty="0"/>
                        <a:t>64%</a:t>
                      </a:r>
                      <a:r>
                        <a:rPr lang="en-US" sz="1800" dirty="0"/>
                        <a:t> of caseload</a:t>
                      </a:r>
                    </a:p>
                  </a:txBody>
                  <a:tcPr anchor="ctr"/>
                </a:tc>
                <a:extLst>
                  <a:ext uri="{0D108BD9-81ED-4DB2-BD59-A6C34878D82A}">
                    <a16:rowId xmlns:a16="http://schemas.microsoft.com/office/drawing/2014/main" val="10001"/>
                  </a:ext>
                </a:extLst>
              </a:tr>
            </a:tbl>
          </a:graphicData>
        </a:graphic>
      </p:graphicFrame>
      <p:graphicFrame>
        <p:nvGraphicFramePr>
          <p:cNvPr id="10" name="Chart 9">
            <a:extLst>
              <a:ext uri="{FF2B5EF4-FFF2-40B4-BE49-F238E27FC236}">
                <a16:creationId xmlns:a16="http://schemas.microsoft.com/office/drawing/2014/main" id="{85ED83A1-EC4E-43FC-9867-5689D2BCEBB1}"/>
              </a:ext>
            </a:extLst>
          </p:cNvPr>
          <p:cNvGraphicFramePr>
            <a:graphicFrameLocks/>
          </p:cNvGraphicFramePr>
          <p:nvPr>
            <p:extLst>
              <p:ext uri="{D42A27DB-BD31-4B8C-83A1-F6EECF244321}">
                <p14:modId xmlns:p14="http://schemas.microsoft.com/office/powerpoint/2010/main" val="640751406"/>
              </p:ext>
            </p:extLst>
          </p:nvPr>
        </p:nvGraphicFramePr>
        <p:xfrm>
          <a:off x="2428501" y="3293466"/>
          <a:ext cx="7334998" cy="2719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4919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794" y="902732"/>
            <a:ext cx="8162925" cy="707886"/>
          </a:xfrm>
        </p:spPr>
        <p:txBody>
          <a:bodyPr/>
          <a:lstStyle/>
          <a:p>
            <a:r>
              <a:rPr lang="en-US" sz="4000" b="1" dirty="0">
                <a:solidFill>
                  <a:srgbClr val="0070C0"/>
                </a:solidFill>
                <a:latin typeface="Verdana" panose="020B0604030504040204" pitchFamily="34" charset="0"/>
                <a:ea typeface="Verdana" panose="020B0604030504040204" pitchFamily="34" charset="0"/>
              </a:rPr>
              <a:t>Trends</a:t>
            </a:r>
          </a:p>
        </p:txBody>
      </p:sp>
      <p:sp>
        <p:nvSpPr>
          <p:cNvPr id="3" name="Content Placeholder 2"/>
          <p:cNvSpPr>
            <a:spLocks noGrp="1"/>
          </p:cNvSpPr>
          <p:nvPr>
            <p:ph idx="1"/>
          </p:nvPr>
        </p:nvSpPr>
        <p:spPr>
          <a:xfrm>
            <a:off x="1457326" y="1905000"/>
            <a:ext cx="8524876" cy="4191000"/>
          </a:xfrm>
        </p:spPr>
        <p:txBody>
          <a:bodyPr/>
          <a:lstStyle/>
          <a:p>
            <a:r>
              <a:rPr lang="en-US" sz="2000" dirty="0">
                <a:latin typeface="Verdana" panose="020B0604030504040204" pitchFamily="34" charset="0"/>
                <a:ea typeface="Verdana" panose="020B0604030504040204" pitchFamily="34" charset="0"/>
              </a:rPr>
              <a:t>Majority of District children in care in family settings (foster/kinship)</a:t>
            </a:r>
          </a:p>
          <a:p>
            <a:r>
              <a:rPr lang="en-US" sz="2000" dirty="0">
                <a:latin typeface="Verdana" panose="020B0604030504040204" pitchFamily="34" charset="0"/>
                <a:ea typeface="Verdana" panose="020B0604030504040204" pitchFamily="34" charset="0"/>
              </a:rPr>
              <a:t>Placements roughly split between DC and Maryland</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6DBB94F3-C67C-4826-BDD1-FEBCD1F90A0E}" type="slidenum">
              <a:rPr lang="en-US" smtClean="0">
                <a:solidFill>
                  <a:srgbClr val="000000"/>
                </a:solidFill>
              </a:rPr>
              <a:pPr/>
              <a:t>8</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86234366"/>
              </p:ext>
            </p:extLst>
          </p:nvPr>
        </p:nvGraphicFramePr>
        <p:xfrm>
          <a:off x="2667000" y="3352800"/>
          <a:ext cx="3429000" cy="22860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396240">
                <a:tc gridSpan="2">
                  <a:txBody>
                    <a:bodyPr/>
                    <a:lstStyle/>
                    <a:p>
                      <a:r>
                        <a:rPr lang="en-US" sz="1800" dirty="0">
                          <a:solidFill>
                            <a:schemeClr val="tx1"/>
                          </a:solidFill>
                        </a:rPr>
                        <a:t>Placement</a:t>
                      </a:r>
                      <a:r>
                        <a:rPr lang="en-US" sz="1800" baseline="0" dirty="0">
                          <a:solidFill>
                            <a:schemeClr val="tx1"/>
                          </a:solidFill>
                        </a:rPr>
                        <a:t> Settings </a:t>
                      </a:r>
                    </a:p>
                    <a:p>
                      <a:r>
                        <a:rPr lang="en-US" sz="1600" b="0" i="1" baseline="0" dirty="0">
                          <a:solidFill>
                            <a:schemeClr val="tx1"/>
                          </a:solidFill>
                        </a:rPr>
                        <a:t>as of 12/31/2019</a:t>
                      </a:r>
                      <a:endParaRPr lang="en-US" sz="1600" b="0" i="1" dirty="0">
                        <a:solidFill>
                          <a:schemeClr val="tx1"/>
                        </a:solidFill>
                      </a:endParaRPr>
                    </a:p>
                  </a:txBody>
                  <a:tcPr>
                    <a:solidFill>
                      <a:srgbClr val="00B050"/>
                    </a:solidFill>
                  </a:tcPr>
                </a:tc>
                <a:tc hMerge="1">
                  <a:txBody>
                    <a:bodyPr/>
                    <a:lstStyle/>
                    <a:p>
                      <a:endParaRPr lang="en-US" dirty="0"/>
                    </a:p>
                  </a:txBody>
                  <a:tcPr/>
                </a:tc>
                <a:extLst>
                  <a:ext uri="{0D108BD9-81ED-4DB2-BD59-A6C34878D82A}">
                    <a16:rowId xmlns:a16="http://schemas.microsoft.com/office/drawing/2014/main" val="10000"/>
                  </a:ext>
                </a:extLst>
              </a:tr>
              <a:tr h="289560">
                <a:tc>
                  <a:txBody>
                    <a:bodyPr/>
                    <a:lstStyle/>
                    <a:p>
                      <a:r>
                        <a:rPr lang="en-US" sz="1600" dirty="0"/>
                        <a:t>Family setting</a:t>
                      </a:r>
                    </a:p>
                  </a:txBody>
                  <a:tcPr/>
                </a:tc>
                <a:tc>
                  <a:txBody>
                    <a:bodyPr/>
                    <a:lstStyle/>
                    <a:p>
                      <a:pPr algn="r"/>
                      <a:r>
                        <a:rPr lang="en-US" sz="1600" dirty="0"/>
                        <a:t>81%</a:t>
                      </a:r>
                    </a:p>
                  </a:txBody>
                  <a:tcPr anchor="ctr"/>
                </a:tc>
                <a:extLst>
                  <a:ext uri="{0D108BD9-81ED-4DB2-BD59-A6C34878D82A}">
                    <a16:rowId xmlns:a16="http://schemas.microsoft.com/office/drawing/2014/main" val="10001"/>
                  </a:ext>
                </a:extLst>
              </a:tr>
              <a:tr h="289560">
                <a:tc>
                  <a:txBody>
                    <a:bodyPr/>
                    <a:lstStyle/>
                    <a:p>
                      <a:r>
                        <a:rPr lang="en-US" sz="1600" dirty="0"/>
                        <a:t>Group home</a:t>
                      </a:r>
                    </a:p>
                  </a:txBody>
                  <a:tcPr/>
                </a:tc>
                <a:tc>
                  <a:txBody>
                    <a:bodyPr/>
                    <a:lstStyle/>
                    <a:p>
                      <a:pPr algn="r"/>
                      <a:r>
                        <a:rPr lang="en-US" sz="1600" dirty="0"/>
                        <a:t>6%</a:t>
                      </a:r>
                    </a:p>
                  </a:txBody>
                  <a:tcPr anchor="ctr"/>
                </a:tc>
                <a:extLst>
                  <a:ext uri="{0D108BD9-81ED-4DB2-BD59-A6C34878D82A}">
                    <a16:rowId xmlns:a16="http://schemas.microsoft.com/office/drawing/2014/main" val="10002"/>
                  </a:ext>
                </a:extLst>
              </a:tr>
              <a:tr h="289560">
                <a:tc>
                  <a:txBody>
                    <a:bodyPr/>
                    <a:lstStyle/>
                    <a:p>
                      <a:r>
                        <a:rPr lang="en-US" sz="1600" dirty="0"/>
                        <a:t>Independent Living</a:t>
                      </a:r>
                    </a:p>
                  </a:txBody>
                  <a:tcPr/>
                </a:tc>
                <a:tc>
                  <a:txBody>
                    <a:bodyPr/>
                    <a:lstStyle/>
                    <a:p>
                      <a:pPr algn="r"/>
                      <a:r>
                        <a:rPr lang="en-US" sz="1600" dirty="0"/>
                        <a:t>1%</a:t>
                      </a:r>
                    </a:p>
                  </a:txBody>
                  <a:tcPr anchor="ctr"/>
                </a:tc>
                <a:extLst>
                  <a:ext uri="{0D108BD9-81ED-4DB2-BD59-A6C34878D82A}">
                    <a16:rowId xmlns:a16="http://schemas.microsoft.com/office/drawing/2014/main" val="10003"/>
                  </a:ext>
                </a:extLst>
              </a:tr>
              <a:tr h="289560">
                <a:tc>
                  <a:txBody>
                    <a:bodyPr/>
                    <a:lstStyle/>
                    <a:p>
                      <a:r>
                        <a:rPr lang="en-US" sz="1600" dirty="0"/>
                        <a:t>Residential treatment</a:t>
                      </a:r>
                    </a:p>
                  </a:txBody>
                  <a:tcPr/>
                </a:tc>
                <a:tc>
                  <a:txBody>
                    <a:bodyPr/>
                    <a:lstStyle/>
                    <a:p>
                      <a:pPr algn="r"/>
                      <a:r>
                        <a:rPr lang="en-US" sz="1600" dirty="0"/>
                        <a:t>3%</a:t>
                      </a:r>
                    </a:p>
                  </a:txBody>
                  <a:tcPr anchor="ctr"/>
                </a:tc>
                <a:extLst>
                  <a:ext uri="{0D108BD9-81ED-4DB2-BD59-A6C34878D82A}">
                    <a16:rowId xmlns:a16="http://schemas.microsoft.com/office/drawing/2014/main" val="10004"/>
                  </a:ext>
                </a:extLst>
              </a:tr>
              <a:tr h="289560">
                <a:tc>
                  <a:txBody>
                    <a:bodyPr/>
                    <a:lstStyle/>
                    <a:p>
                      <a:r>
                        <a:rPr lang="en-US" sz="1600" dirty="0"/>
                        <a:t>Other*</a:t>
                      </a:r>
                    </a:p>
                  </a:txBody>
                  <a:tcPr/>
                </a:tc>
                <a:tc>
                  <a:txBody>
                    <a:bodyPr/>
                    <a:lstStyle/>
                    <a:p>
                      <a:pPr algn="r"/>
                      <a:r>
                        <a:rPr lang="en-US" sz="1600" dirty="0"/>
                        <a:t>8%</a:t>
                      </a:r>
                    </a:p>
                  </a:txBody>
                  <a:tcPr anchor="ctr"/>
                </a:tc>
                <a:extLst>
                  <a:ext uri="{0D108BD9-81ED-4DB2-BD59-A6C34878D82A}">
                    <a16:rowId xmlns:a16="http://schemas.microsoft.com/office/drawing/2014/main" val="10005"/>
                  </a:ext>
                </a:extLst>
              </a:tr>
            </a:tbl>
          </a:graphicData>
        </a:graphic>
      </p:graphicFrame>
      <p:sp>
        <p:nvSpPr>
          <p:cNvPr id="6" name="TextBox 5"/>
          <p:cNvSpPr txBox="1"/>
          <p:nvPr/>
        </p:nvSpPr>
        <p:spPr>
          <a:xfrm>
            <a:off x="2286000" y="6096000"/>
            <a:ext cx="4498108" cy="261610"/>
          </a:xfrm>
          <a:prstGeom prst="rect">
            <a:avLst/>
          </a:prstGeom>
          <a:noFill/>
        </p:spPr>
        <p:txBody>
          <a:bodyPr wrap="square" rtlCol="0">
            <a:spAutoFit/>
          </a:bodyPr>
          <a:lstStyle/>
          <a:p>
            <a:r>
              <a:rPr lang="en-US" sz="1100" i="1" dirty="0">
                <a:solidFill>
                  <a:srgbClr val="EAEAEA">
                    <a:lumMod val="50000"/>
                  </a:srgbClr>
                </a:solidFill>
              </a:rPr>
              <a:t>*Hospital, youth detention, short-term shelter, etc.</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0707" t="26326" r="15657" b="18826"/>
          <a:stretch/>
        </p:blipFill>
        <p:spPr>
          <a:xfrm rot="20361983">
            <a:off x="6926980" y="3689773"/>
            <a:ext cx="2578002" cy="128016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629400" y="3352800"/>
            <a:ext cx="990600" cy="369332"/>
          </a:xfrm>
          <a:prstGeom prst="rect">
            <a:avLst/>
          </a:prstGeom>
          <a:solidFill>
            <a:srgbClr val="00B0F0"/>
          </a:solidFill>
        </p:spPr>
        <p:txBody>
          <a:bodyPr wrap="square" rtlCol="0">
            <a:spAutoFit/>
          </a:bodyPr>
          <a:lstStyle/>
          <a:p>
            <a:pPr algn="ctr"/>
            <a:r>
              <a:rPr lang="en-US" b="1" dirty="0">
                <a:solidFill>
                  <a:srgbClr val="FFFFFF"/>
                </a:solidFill>
              </a:rPr>
              <a:t>50%</a:t>
            </a:r>
          </a:p>
        </p:txBody>
      </p:sp>
      <p:cxnSp>
        <p:nvCxnSpPr>
          <p:cNvPr id="19" name="Straight Arrow Connector 18"/>
          <p:cNvCxnSpPr>
            <a:stCxn id="11" idx="2"/>
          </p:cNvCxnSpPr>
          <p:nvPr/>
        </p:nvCxnSpPr>
        <p:spPr bwMode="auto">
          <a:xfrm>
            <a:off x="7124700" y="3722132"/>
            <a:ext cx="495300" cy="392668"/>
          </a:xfrm>
          <a:prstGeom prst="straightConnector1">
            <a:avLst/>
          </a:prstGeom>
          <a:solidFill>
            <a:schemeClr val="accent1"/>
          </a:solidFill>
          <a:ln w="76200" cap="flat" cmpd="sng" algn="ctr">
            <a:solidFill>
              <a:schemeClr val="tx1"/>
            </a:solidFill>
            <a:prstDash val="solid"/>
            <a:miter lim="800000"/>
            <a:headEnd type="none" w="med" len="med"/>
            <a:tailEnd type="arrow"/>
          </a:ln>
          <a:effectLst/>
        </p:spPr>
      </p:cxnSp>
      <p:cxnSp>
        <p:nvCxnSpPr>
          <p:cNvPr id="20" name="Straight Arrow Connector 19"/>
          <p:cNvCxnSpPr/>
          <p:nvPr/>
        </p:nvCxnSpPr>
        <p:spPr bwMode="auto">
          <a:xfrm flipH="1" flipV="1">
            <a:off x="8458200" y="4705587"/>
            <a:ext cx="592074" cy="277411"/>
          </a:xfrm>
          <a:prstGeom prst="straightConnector1">
            <a:avLst/>
          </a:prstGeom>
          <a:solidFill>
            <a:schemeClr val="accent1"/>
          </a:solidFill>
          <a:ln w="76200" cap="flat" cmpd="sng" algn="ctr">
            <a:solidFill>
              <a:schemeClr val="tx1"/>
            </a:solidFill>
            <a:prstDash val="solid"/>
            <a:miter lim="800000"/>
            <a:headEnd type="none" w="med" len="med"/>
            <a:tailEnd type="arrow"/>
          </a:ln>
          <a:effectLst/>
        </p:spPr>
      </p:cxnSp>
      <p:sp>
        <p:nvSpPr>
          <p:cNvPr id="25" name="TextBox 24"/>
          <p:cNvSpPr txBox="1"/>
          <p:nvPr/>
        </p:nvSpPr>
        <p:spPr>
          <a:xfrm>
            <a:off x="8673419" y="5029200"/>
            <a:ext cx="990600" cy="369332"/>
          </a:xfrm>
          <a:prstGeom prst="rect">
            <a:avLst/>
          </a:prstGeom>
          <a:solidFill>
            <a:srgbClr val="00B0F0"/>
          </a:solidFill>
        </p:spPr>
        <p:txBody>
          <a:bodyPr wrap="square" rtlCol="0">
            <a:spAutoFit/>
          </a:bodyPr>
          <a:lstStyle/>
          <a:p>
            <a:pPr algn="ctr"/>
            <a:r>
              <a:rPr lang="en-US" b="1" dirty="0">
                <a:solidFill>
                  <a:srgbClr val="FFFFFF"/>
                </a:solidFill>
              </a:rPr>
              <a:t>46%</a:t>
            </a:r>
          </a:p>
        </p:txBody>
      </p:sp>
    </p:spTree>
    <p:extLst>
      <p:ext uri="{BB962C8B-B14F-4D97-AF65-F5344CB8AC3E}">
        <p14:creationId xmlns:p14="http://schemas.microsoft.com/office/powerpoint/2010/main" val="3005884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D33D-D462-4FA5-8A49-2531A84EF404}"/>
              </a:ext>
            </a:extLst>
          </p:cNvPr>
          <p:cNvSpPr>
            <a:spLocks noGrp="1"/>
          </p:cNvSpPr>
          <p:nvPr>
            <p:ph type="title"/>
          </p:nvPr>
        </p:nvSpPr>
        <p:spPr>
          <a:xfrm>
            <a:off x="778549" y="1081220"/>
            <a:ext cx="10883900" cy="707886"/>
          </a:xfrm>
        </p:spPr>
        <p:txBody>
          <a:bodyPr>
            <a:normAutofit/>
          </a:bodyPr>
          <a:lstStyle/>
          <a:p>
            <a:r>
              <a:rPr lang="en-US" sz="3600" b="1" dirty="0">
                <a:solidFill>
                  <a:srgbClr val="0070C0"/>
                </a:solidFill>
                <a:latin typeface="Verdana" panose="020B0604030504040204" pitchFamily="34" charset="0"/>
                <a:ea typeface="Verdana" panose="020B0604030504040204" pitchFamily="34" charset="0"/>
              </a:rPr>
              <a:t>Increased Focus on Prevention</a:t>
            </a:r>
          </a:p>
        </p:txBody>
      </p:sp>
      <p:sp>
        <p:nvSpPr>
          <p:cNvPr id="4" name="Slide Number Placeholder 3">
            <a:extLst>
              <a:ext uri="{FF2B5EF4-FFF2-40B4-BE49-F238E27FC236}">
                <a16:creationId xmlns:a16="http://schemas.microsoft.com/office/drawing/2014/main" id="{4890CE4B-5D75-44C5-87C6-719E635AE22B}"/>
              </a:ext>
            </a:extLst>
          </p:cNvPr>
          <p:cNvSpPr>
            <a:spLocks noGrp="1"/>
          </p:cNvSpPr>
          <p:nvPr>
            <p:ph type="sldNum" sz="quarter" idx="12"/>
          </p:nvPr>
        </p:nvSpPr>
        <p:spPr/>
        <p:txBody>
          <a:bodyPr/>
          <a:lstStyle/>
          <a:p>
            <a:fld id="{6DBB94F3-C67C-4826-BDD1-FEBCD1F90A0E}" type="slidenum">
              <a:rPr lang="en-US" smtClean="0"/>
              <a:pPr/>
              <a:t>9</a:t>
            </a:fld>
            <a:endParaRPr lang="en-US" dirty="0"/>
          </a:p>
        </p:txBody>
      </p:sp>
      <p:pic>
        <p:nvPicPr>
          <p:cNvPr id="9" name="Picture 8">
            <a:extLst>
              <a:ext uri="{FF2B5EF4-FFF2-40B4-BE49-F238E27FC236}">
                <a16:creationId xmlns:a16="http://schemas.microsoft.com/office/drawing/2014/main" id="{47057E6A-8F82-4EBB-96FC-1E9ABEE6339D}"/>
              </a:ext>
            </a:extLst>
          </p:cNvPr>
          <p:cNvPicPr>
            <a:picLocks noChangeAspect="1"/>
          </p:cNvPicPr>
          <p:nvPr/>
        </p:nvPicPr>
        <p:blipFill>
          <a:blip r:embed="rId2" cstate="print">
            <a:extLst>
              <a:ext uri="{28A0092B-C50C-407E-A947-70E740481C1C}">
                <a14:useLocalDpi xmlns:a14="http://schemas.microsoft.com/office/drawing/2010/main" val="0"/>
              </a:ext>
            </a:extLst>
          </a:blip>
          <a:srcRect t="14648"/>
          <a:stretch>
            <a:fillRect/>
          </a:stretch>
        </p:blipFill>
        <p:spPr bwMode="auto">
          <a:xfrm>
            <a:off x="790576" y="2017285"/>
            <a:ext cx="4664546" cy="3986142"/>
          </a:xfrm>
          <a:prstGeom prst="rect">
            <a:avLst/>
          </a:prstGeom>
          <a:noFill/>
          <a:ln>
            <a:solidFill>
              <a:schemeClr val="tx1"/>
            </a:solidFill>
          </a:ln>
        </p:spPr>
      </p:pic>
      <p:graphicFrame>
        <p:nvGraphicFramePr>
          <p:cNvPr id="6" name="Chart 5">
            <a:extLst>
              <a:ext uri="{FF2B5EF4-FFF2-40B4-BE49-F238E27FC236}">
                <a16:creationId xmlns:a16="http://schemas.microsoft.com/office/drawing/2014/main" id="{E60A4B82-F091-49DC-94CC-6DBE8E52A6BA}"/>
              </a:ext>
            </a:extLst>
          </p:cNvPr>
          <p:cNvGraphicFramePr>
            <a:graphicFrameLocks/>
          </p:cNvGraphicFramePr>
          <p:nvPr>
            <p:extLst>
              <p:ext uri="{D42A27DB-BD31-4B8C-83A1-F6EECF244321}">
                <p14:modId xmlns:p14="http://schemas.microsoft.com/office/powerpoint/2010/main" val="2875196837"/>
              </p:ext>
            </p:extLst>
          </p:nvPr>
        </p:nvGraphicFramePr>
        <p:xfrm>
          <a:off x="5455122" y="2017285"/>
          <a:ext cx="6632103" cy="3986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4280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D10197A075D84086A39586F1A93F35" ma:contentTypeVersion="10" ma:contentTypeDescription="Create a new document." ma:contentTypeScope="" ma:versionID="eea45199f8a4a5f4b948cd4383b81cfc">
  <xsd:schema xmlns:xsd="http://www.w3.org/2001/XMLSchema" xmlns:xs="http://www.w3.org/2001/XMLSchema" xmlns:p="http://schemas.microsoft.com/office/2006/metadata/properties" xmlns:ns3="9e83932e-f425-45b0-b5c6-fe405ab3be6e" xmlns:ns4="1ada1fbf-a224-4adf-a9d1-61fa4e3be8ae" targetNamespace="http://schemas.microsoft.com/office/2006/metadata/properties" ma:root="true" ma:fieldsID="beeca0cb9d686f56d18ab6e451849167" ns3:_="" ns4:_="">
    <xsd:import namespace="9e83932e-f425-45b0-b5c6-fe405ab3be6e"/>
    <xsd:import namespace="1ada1fbf-a224-4adf-a9d1-61fa4e3be8a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3932e-f425-45b0-b5c6-fe405ab3b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da1fbf-a224-4adf-a9d1-61fa4e3be8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93BF23-7985-4DA7-8507-E2938CCD486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ada1fbf-a224-4adf-a9d1-61fa4e3be8ae"/>
    <ds:schemaRef ds:uri="http://purl.org/dc/terms/"/>
    <ds:schemaRef ds:uri="9e83932e-f425-45b0-b5c6-fe405ab3be6e"/>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A734566-8327-444F-AE6A-6DF24454C9F6}">
  <ds:schemaRefs>
    <ds:schemaRef ds:uri="http://schemas.microsoft.com/sharepoint/v3/contenttype/forms"/>
  </ds:schemaRefs>
</ds:datastoreItem>
</file>

<file path=customXml/itemProps3.xml><?xml version="1.0" encoding="utf-8"?>
<ds:datastoreItem xmlns:ds="http://schemas.openxmlformats.org/officeDocument/2006/customXml" ds:itemID="{D07DB5FA-246E-4535-B73F-1A12762226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3932e-f425-45b0-b5c6-fe405ab3be6e"/>
    <ds:schemaRef ds:uri="1ada1fbf-a224-4adf-a9d1-61fa4e3be8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TotalTime>
  <Words>2007</Words>
  <Application>Microsoft Office PowerPoint</Application>
  <PresentationFormat>Widescreen</PresentationFormat>
  <Paragraphs>367</Paragraphs>
  <Slides>43</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Arial Unicode MS</vt:lpstr>
      <vt:lpstr>Calibri</vt:lpstr>
      <vt:lpstr>Calibri Light</vt:lpstr>
      <vt:lpstr>Georgia</vt:lpstr>
      <vt:lpstr>Gill Sans MT</vt:lpstr>
      <vt:lpstr>Times New Roman</vt:lpstr>
      <vt:lpstr>Tw Cen MT</vt:lpstr>
      <vt:lpstr>Verdana</vt:lpstr>
      <vt:lpstr>Wingdings</vt:lpstr>
      <vt:lpstr>Retrospect</vt:lpstr>
      <vt:lpstr>CFSA Public Town Hall Meeting</vt:lpstr>
      <vt:lpstr>Overview</vt:lpstr>
      <vt:lpstr>Child Welfare –  District Characteristics</vt:lpstr>
      <vt:lpstr>Four Pillars Agenda: Values-Based</vt:lpstr>
      <vt:lpstr>Demographics</vt:lpstr>
      <vt:lpstr>Children in Foster Care (as of 12/31/2019)</vt:lpstr>
      <vt:lpstr>Trends</vt:lpstr>
      <vt:lpstr>Trends</vt:lpstr>
      <vt:lpstr>Increased Focus on Prevention</vt:lpstr>
      <vt:lpstr>PowerPoint Presentation</vt:lpstr>
      <vt:lpstr>Family First Prevention Implementation </vt:lpstr>
      <vt:lpstr>Theory of Change</vt:lpstr>
      <vt:lpstr>Family First Target Population </vt:lpstr>
      <vt:lpstr>Family First (CFSA) + Families First DC </vt:lpstr>
      <vt:lpstr>Families First DC: Goals </vt:lpstr>
      <vt:lpstr>PowerPoint Presentation</vt:lpstr>
      <vt:lpstr>Families First DC: 10 Family Success Centers in  Targeted Neighborhoods</vt:lpstr>
      <vt:lpstr>PowerPoint Presentation</vt:lpstr>
      <vt:lpstr>PowerPoint Presentation</vt:lpstr>
      <vt:lpstr>PowerPoint Presentation</vt:lpstr>
      <vt:lpstr>The Framework</vt:lpstr>
      <vt:lpstr>PowerPoint Presentation</vt:lpstr>
      <vt:lpstr>PowerPoint Presentation</vt:lpstr>
      <vt:lpstr>Timely Closures:  Solutions/Strategies</vt:lpstr>
      <vt:lpstr>PowerPoint Presentation</vt:lpstr>
      <vt:lpstr>Strategies to Support Improvement</vt:lpstr>
      <vt:lpstr>January 2019 Acceptable Investigations Review Reason(s) Investigation Not Deemed Acceptable</vt:lpstr>
      <vt:lpstr>Quality Service Reviews</vt:lpstr>
      <vt:lpstr>PowerPoint Presentation</vt:lpstr>
      <vt:lpstr>Performance on Key Indicators</vt:lpstr>
      <vt:lpstr>Performance on Key Indicators Supports &amp; Services</vt:lpstr>
      <vt:lpstr>System Performance Teamwork, Tracking and Overall Practice</vt:lpstr>
      <vt:lpstr>Performance Improvement  2017 - 2019</vt:lpstr>
      <vt:lpstr>PowerPoint Presentation</vt:lpstr>
      <vt:lpstr>Public Accountability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CFSA Public Town Hall Meeting</dc:title>
  <dc:creator>Davidson, Nyerere (CFSA)</dc:creator>
  <cp:lastModifiedBy>Davidson, Nyerere (CFSA)</cp:lastModifiedBy>
  <cp:revision>7</cp:revision>
  <dcterms:created xsi:type="dcterms:W3CDTF">2020-01-28T18:31:00Z</dcterms:created>
  <dcterms:modified xsi:type="dcterms:W3CDTF">2020-01-31T15:33:41Z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0x01010083D10197A075D84086A39586F1A93F35</vt:lpwstr>
  </property>
</Properties>
</file>